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14"/>
  </p:notesMasterIdLst>
  <p:sldIdLst>
    <p:sldId id="256" r:id="rId2"/>
    <p:sldId id="257" r:id="rId3"/>
    <p:sldId id="272" r:id="rId4"/>
    <p:sldId id="269" r:id="rId5"/>
    <p:sldId id="273" r:id="rId6"/>
    <p:sldId id="274" r:id="rId7"/>
    <p:sldId id="260" r:id="rId8"/>
    <p:sldId id="261" r:id="rId9"/>
    <p:sldId id="262" r:id="rId10"/>
    <p:sldId id="268" r:id="rId11"/>
    <p:sldId id="271" r:id="rId12"/>
    <p:sldId id="270" r:id="rId13"/>
  </p:sldIdLst>
  <p:sldSz cx="12192000" cy="6858000"/>
  <p:notesSz cx="12192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DCA37"/>
    <a:srgbClr val="F5EFEF"/>
    <a:srgbClr val="C4A8A8"/>
    <a:srgbClr val="BA9898"/>
    <a:srgbClr val="F8EB42"/>
    <a:srgbClr val="F6E61A"/>
    <a:srgbClr val="0070C0"/>
    <a:srgbClr val="3575FB"/>
    <a:srgbClr val="FFFF99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61"/>
    <p:restoredTop sz="95958"/>
  </p:normalViewPr>
  <p:slideViewPr>
    <p:cSldViewPr>
      <p:cViewPr varScale="1">
        <p:scale>
          <a:sx n="65" d="100"/>
          <a:sy n="65" d="100"/>
        </p:scale>
        <p:origin x="-132" y="-2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9707A734-1FC9-4163-BF68-5A9A12CBF5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A936D0E0-F38F-49F9-9BAB-608D688E98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F26D5E-1C3D-491A-A334-B7A3EF6F0753}" type="datetimeFigureOut">
              <a:rPr lang="es-PE"/>
              <a:pPr>
                <a:defRPr/>
              </a:pPr>
              <a:t>16/04/2021</a:t>
            </a:fld>
            <a:endParaRPr lang="es-PE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="" xmlns:a16="http://schemas.microsoft.com/office/drawing/2014/main" id="{BAF5D7B8-7E7D-41FF-9980-679B65C7FE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="" xmlns:a16="http://schemas.microsoft.com/office/drawing/2014/main" id="{C8CE143E-6874-4E63-B317-5208822F8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PE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DFD3925-0BEE-4CCC-8B37-60CF5CBEE2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481F26C-B0C3-419A-AD5D-1107ACCE8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7726F6-1F2C-48EF-A91C-397252611053}" type="slidenum">
              <a:rPr lang="es-PE" altLang="es-ES_tradnl"/>
              <a:pPr>
                <a:defRPr/>
              </a:pPr>
              <a:t>‹Nº›</a:t>
            </a:fld>
            <a:endParaRPr lang="es-PE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>
            <a:extLst>
              <a:ext uri="{FF2B5EF4-FFF2-40B4-BE49-F238E27FC236}">
                <a16:creationId xmlns="" xmlns:a16="http://schemas.microsoft.com/office/drawing/2014/main" id="{E8D5D832-2DB2-47C7-9762-D95849BCEA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>
            <a:extLst>
              <a:ext uri="{FF2B5EF4-FFF2-40B4-BE49-F238E27FC236}">
                <a16:creationId xmlns="" xmlns:a16="http://schemas.microsoft.com/office/drawing/2014/main" id="{B74E0331-B0F6-4E7B-9FA5-B747241C2F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es-PE"/>
          </a:p>
        </p:txBody>
      </p:sp>
      <p:sp>
        <p:nvSpPr>
          <p:cNvPr id="6148" name="Marcador de número de diapositiva 3">
            <a:extLst>
              <a:ext uri="{FF2B5EF4-FFF2-40B4-BE49-F238E27FC236}">
                <a16:creationId xmlns="" xmlns:a16="http://schemas.microsoft.com/office/drawing/2014/main" id="{738EFFF4-F316-4469-8724-22B75826C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4B88F62-4B80-4205-9D61-FC522079778E}" type="slidenum">
              <a:rPr lang="es-PE" altLang="es-ES_tradnl" smtClean="0"/>
              <a:pPr/>
              <a:t>1</a:t>
            </a:fld>
            <a:endParaRPr lang="es-PE" alt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="" xmlns:a16="http://schemas.microsoft.com/office/drawing/2014/main" id="{6026B6CE-BE9A-4B42-973D-F9F16F1CE2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>
            <a:extLst>
              <a:ext uri="{FF2B5EF4-FFF2-40B4-BE49-F238E27FC236}">
                <a16:creationId xmlns="" xmlns:a16="http://schemas.microsoft.com/office/drawing/2014/main" id="{64D4625A-1C1C-4FAE-852F-B9032A703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ES_tradnl"/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="" xmlns:a16="http://schemas.microsoft.com/office/drawing/2014/main" id="{D51068EA-B028-4279-B8FC-1B20BF2D21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F4797E-60C4-4B3D-9C62-B22F671088AE}" type="slidenum">
              <a:rPr lang="es-PE" altLang="es-ES_tradnl" smtClean="0"/>
              <a:pPr/>
              <a:t>3</a:t>
            </a:fld>
            <a:endParaRPr lang="es-PE" alt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2020256-DFC5-41C2-B2B0-8F5ED86B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5345-7985-46F9-8463-24725976F771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EC67BE-4A13-4F8B-AC4D-11D45DCA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8A55DDC-9400-494B-8E9C-ABD745AC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73DA-B4C3-4503-AFF8-E7358693E678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101380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34DECED-717A-4E19-A33D-FF7FF1E5D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98B5F-74E2-4A25-A098-5F3FE1D83A14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EDE1B65-F3AC-453A-BCE1-9BE9199A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2F43C5D-4192-4E90-AE62-07E92FEB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C2FC-28A1-41D9-8733-E1848089828B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13138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C5F0111-AF3B-4430-A130-BCB2B69F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49E2-B8AC-4057-8E9A-95A6F0209EF9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05EF9D0-292D-4104-8E3A-C815AC108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12A65E-7DA6-4FCE-8534-924D5DE6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3A739-B788-453A-BF07-AFF138FC3530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207560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="" xmlns:a16="http://schemas.microsoft.com/office/drawing/2014/main" id="{9F2E28A4-C04B-43F2-843C-25BF6646F2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="" xmlns:a16="http://schemas.microsoft.com/office/drawing/2014/main" id="{600B6552-2D4F-477D-A505-636990AC52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E32F54-9039-49C3-9B5C-F22A0FB200BD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="" xmlns:a16="http://schemas.microsoft.com/office/drawing/2014/main" id="{2FF551C4-3267-41DC-934E-D047F6BD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CB906-A47B-4F7E-A049-BCF6B432A244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181247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775F55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="" xmlns:a16="http://schemas.microsoft.com/office/drawing/2014/main" id="{C08EAD08-EED5-415F-A7CD-A4E461C285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="" xmlns:a16="http://schemas.microsoft.com/office/drawing/2014/main" id="{A2EA66FA-58B3-4560-8D1E-BDA2040E43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79A2-9771-4F34-A06C-D3F6BE722A60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="" xmlns:a16="http://schemas.microsoft.com/office/drawing/2014/main" id="{7282C014-6441-400B-B703-2FDB0BB2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86292-2510-4B16-A213-69DF717650B9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152435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C7879ED-EFF2-4DFC-8F17-3710EC82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AA02E-26DA-4D73-B7F5-611C23FEA975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74CB2C2-FD75-40BF-8D1A-D3BD9822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FD6EBF8-3EDF-49B4-B1E3-BAB88520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FAD5-23F2-4AF1-A52F-81CC26FC08C6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77494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24FD7AC-09DA-4ED7-996F-9255A277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E134D-A128-40EA-B61E-75D03FE99D36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A94A86B-4801-45BB-B15D-D8FC541D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32BF640-04C5-4343-A167-B35197E6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18FD8-6078-4E2B-AF43-D722664D7831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325363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73D71AC8-844B-4070-9295-D80C74EDE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4EB2C-353E-47AD-B6F3-3356DC7CBA35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632BC22-63B7-4CEE-A5CF-11CE265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FCCA8800-1905-49A5-AECC-7A3B654E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5972B-F58C-45D1-9C56-1880DFB46D89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425640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7" name="Marcador de fecha 3">
            <a:extLst>
              <a:ext uri="{FF2B5EF4-FFF2-40B4-BE49-F238E27FC236}">
                <a16:creationId xmlns="" xmlns:a16="http://schemas.microsoft.com/office/drawing/2014/main" id="{10007C07-AEE2-40B6-883B-492391AB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41F27-8506-49B2-92AF-DC1FFF387A27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8" name="Marcador de pie de página 4">
            <a:extLst>
              <a:ext uri="{FF2B5EF4-FFF2-40B4-BE49-F238E27FC236}">
                <a16:creationId xmlns="" xmlns:a16="http://schemas.microsoft.com/office/drawing/2014/main" id="{106B01E2-398B-4167-B8F1-6B3D3200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="" xmlns:a16="http://schemas.microsoft.com/office/drawing/2014/main" id="{DE542552-3610-4633-AF62-AE5135F1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E888-4713-4B0B-8357-015E6E5D1A07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40726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fecha 3">
            <a:extLst>
              <a:ext uri="{FF2B5EF4-FFF2-40B4-BE49-F238E27FC236}">
                <a16:creationId xmlns="" xmlns:a16="http://schemas.microsoft.com/office/drawing/2014/main" id="{8A79FA6F-5D55-4389-91D2-2D115731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0D57-C61F-4240-91E4-3D49BE3D478B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4" name="Marcador de pie de página 4">
            <a:extLst>
              <a:ext uri="{FF2B5EF4-FFF2-40B4-BE49-F238E27FC236}">
                <a16:creationId xmlns="" xmlns:a16="http://schemas.microsoft.com/office/drawing/2014/main" id="{B530B9C1-DD7B-47F5-9EAB-68206204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="" xmlns:a16="http://schemas.microsoft.com/office/drawing/2014/main" id="{1A5DD09D-75D9-48A7-B57E-5F5894C3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1770C-162D-4862-8A68-AA90AD83B8DB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762182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="" xmlns:a16="http://schemas.microsoft.com/office/drawing/2014/main" id="{2890AD7E-FC1B-44B6-83EA-DF44EA2A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5667-B0B2-4FA1-8A7A-9DC51A5484DF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3" name="Marcador de pie de página 4">
            <a:extLst>
              <a:ext uri="{FF2B5EF4-FFF2-40B4-BE49-F238E27FC236}">
                <a16:creationId xmlns="" xmlns:a16="http://schemas.microsoft.com/office/drawing/2014/main" id="{AEF306D7-14AD-4407-8484-4D400106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="" xmlns:a16="http://schemas.microsoft.com/office/drawing/2014/main" id="{2345DF0F-7CCA-4E87-8EA7-23413154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77A66-D7DE-486E-A372-DB4E31262FBC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326991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2268AF78-3E4F-41CC-BCDA-01F2B3A8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BBC3-690B-4D82-84D5-BAEDAA512EE8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96BC6C6F-FC19-4C4E-8CBC-F922855A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0C1EF50C-D3F6-43B9-BEBD-6F5D20FF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DBAE-6D1E-4483-8655-5084BBE7200F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283941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A0EAB41D-7B75-4B61-9057-239A3A1E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C01B0-F44C-4D6B-A132-506CA3B9C1BD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D969DAE9-E6ED-441D-9117-E01F55FB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45D16864-27FA-4B44-BD5E-7EF4F174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4C627-976A-40F4-A479-9F7A0097DDF4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="" xmlns:p14="http://schemas.microsoft.com/office/powerpoint/2010/main" val="405166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="" xmlns:a16="http://schemas.microsoft.com/office/drawing/2014/main" id="{E52776F5-E9F0-41AD-8F03-0696F99F43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Clic para editar título</a:t>
            </a:r>
            <a:endParaRPr lang="es-ES_tradnl" altLang="es-ES_tradnl"/>
          </a:p>
        </p:txBody>
      </p:sp>
      <p:sp>
        <p:nvSpPr>
          <p:cNvPr id="1027" name="Marcador de texto 2">
            <a:extLst>
              <a:ext uri="{FF2B5EF4-FFF2-40B4-BE49-F238E27FC236}">
                <a16:creationId xmlns="" xmlns:a16="http://schemas.microsoft.com/office/drawing/2014/main" id="{B5CAAD9D-EF6F-4760-9857-081AAB7EA8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Haga clic para modificar el estilo de texto del patrón</a:t>
            </a:r>
          </a:p>
          <a:p>
            <a:pPr lvl="1"/>
            <a:r>
              <a:rPr lang="en-US" altLang="es-ES_tradnl"/>
              <a:t>Segundo nivel</a:t>
            </a:r>
          </a:p>
          <a:p>
            <a:pPr lvl="2"/>
            <a:r>
              <a:rPr lang="en-US" altLang="es-ES_tradnl"/>
              <a:t>Tercer nivel</a:t>
            </a:r>
          </a:p>
          <a:p>
            <a:pPr lvl="3"/>
            <a:r>
              <a:rPr lang="en-US" altLang="es-ES_tradnl"/>
              <a:t>Cuarto nivel</a:t>
            </a:r>
          </a:p>
          <a:p>
            <a:pPr lvl="4"/>
            <a:r>
              <a:rPr lang="en-US" altLang="es-ES_tradnl"/>
              <a:t>Quinto nivel</a:t>
            </a:r>
            <a:endParaRPr lang="es-ES_tradnl" alt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6C8BA70-726A-4888-B50F-72C7FA0DB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</a:defRPr>
            </a:lvl1pPr>
          </a:lstStyle>
          <a:p>
            <a:pPr>
              <a:defRPr/>
            </a:pPr>
            <a:fld id="{8024ACB6-C2E6-47A8-BC54-9C16D886B960}" type="datetimeFigureOut">
              <a:rPr lang="en-US"/>
              <a:pPr>
                <a:defRPr/>
              </a:pPr>
              <a:t>4/16/2021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AA37291-3DC4-450B-BA4D-0C58B5B5A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6E7A175-28E7-4D0F-8C59-75067811F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F6067F-4411-4FA0-8BA1-1DF4FF6BABB1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facebook.com/Mundo-de-Ni%C3%B1os-eV-1501311003495726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instagram.com/mundodeninosperu?igshid=1c5dsb0k445tm" TargetMode="External"/><Relationship Id="rId10" Type="http://schemas.openxmlformats.org/officeDocument/2006/relationships/hyperlink" Target="https://www.youtube.com/user/HogarMdN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mundodeninos.org/es/mundo-de-ninos-una-iniciativa-para-ninos-de-la-calle-en-pe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undodeninos.org/es/mundo-de-ninos-una-iniciativa-para-ninos-de-la-calle-en-peru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tagram.com/mundodeninosperu?igshid=1c5dsb0k445tm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hyperlink" Target="https://www.facebook.com/Mundo-de-Ni%C3%B1os-eV-1501311003495726" TargetMode="External"/><Relationship Id="rId9" Type="http://schemas.openxmlformats.org/officeDocument/2006/relationships/hyperlink" Target="https://www.youtube.com/user/HogarMdN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hyperlink" Target="https://instagram.com/mundodeninosperu?igshid=1c5dsb0k445t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hyperlink" Target="https://www.facebook.com/Mundo-de-Ni%C3%B1os-eV-1501311003495726" TargetMode="External"/><Relationship Id="rId10" Type="http://schemas.openxmlformats.org/officeDocument/2006/relationships/hyperlink" Target="https://www.youtube.com/user/HogarMdN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mundodeninos.org/es/mundo-de-ninos-una-iniciativa-para-ninos-de-la-calle-en-per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undodeninos.org/es/mundo-de-ninos-una-iniciativa-para-ninos-de-la-calle-en-peru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tagram.com/mundodeninosperu?igshid=1c5dsb0k445tm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hyperlink" Target="https://www.facebook.com/Mundo-de-Ni%C3%B1os-eV-1501311003495726" TargetMode="External"/><Relationship Id="rId9" Type="http://schemas.openxmlformats.org/officeDocument/2006/relationships/hyperlink" Target="https://www.youtube.com/user/HogarMdN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hyperlink" Target="https://instagram.com/mundodeninosperu?igshid=1c5dsb0k445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hyperlink" Target="https://www.facebook.com/Mundo-de-Ni%C3%B1os-eV-1501311003495726" TargetMode="External"/><Relationship Id="rId10" Type="http://schemas.openxmlformats.org/officeDocument/2006/relationships/hyperlink" Target="https://www.youtube.com/user/HogarMdN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mundodeninos.org/es/mundo-de-ninos-una-iniciativa-para-ninos-de-la-calle-en-pe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mundodeninosperu?igshid=1c5dsb0k445tm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Mundo-de-Ni%C3%B1os-eV-1501311003495726" TargetMode="External"/><Relationship Id="rId11" Type="http://schemas.openxmlformats.org/officeDocument/2006/relationships/hyperlink" Target="https://www.youtube.com/user/HogarMdN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mundodeninos.org/es/mundo-de-ninos-una-iniciativa-para-ninos-de-la-calle-en-peru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https://www.facebook.com/Mundo-de-Ni%C3%B1os-eV-1501311003495726" TargetMode="External"/><Relationship Id="rId12" Type="http://schemas.openxmlformats.org/officeDocument/2006/relationships/hyperlink" Target="https://www.youtube.com/user/HogarMd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hyperlink" Target="https://mundodeninos.org/es/mundo-de-ninos-una-iniciativa-para-ninos-de-la-calle-en-peru/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s://instagram.com/mundodeninosperu?igshid=1c5dsb0k445t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hyperlink" Target="https://instagram.com/mundodeninosperu?igshid=1c5dsb0k445t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hyperlink" Target="https://www.facebook.com/Mundo-de-Ni%C3%B1os-eV-1501311003495726" TargetMode="External"/><Relationship Id="rId10" Type="http://schemas.openxmlformats.org/officeDocument/2006/relationships/hyperlink" Target="https://www.youtube.com/user/HogarMdN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mundodeninos.org/es/mundo-de-ninos-una-iniciativa-para-ninos-de-la-calle-en-pe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undo-de-Ni%C3%B1os-eV-1501311003495726" TargetMode="External"/><Relationship Id="rId13" Type="http://schemas.openxmlformats.org/officeDocument/2006/relationships/hyperlink" Target="https://www.youtube.com/user/HogarMdN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hyperlink" Target="https://mundodeninos.org/es/mundo-de-ninos-una-iniciativa-para-ninos-de-la-calle-en-peru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hyperlink" Target="https://instagram.com/mundodeninosperu?igshid=1c5dsb0k445tm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hyperlink" Target="https://instagram.com/mundodeninosperu?igshid=1c5dsb0k445t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hyperlink" Target="https://www.facebook.com/Mundo-de-Ni%C3%B1os-eV-1501311003495726" TargetMode="External"/><Relationship Id="rId10" Type="http://schemas.openxmlformats.org/officeDocument/2006/relationships/hyperlink" Target="https://www.youtube.com/user/HogarMdN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mundodeninos.org/es/mundo-de-ninos-una-iniciativa-para-ninos-de-la-calle-en-pe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hyperlink" Target="https://instagram.com/mundodeninosperu?igshid=1c5dsb0k445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hyperlink" Target="https://www.facebook.com/Mundo-de-Ni%C3%B1os-eV-1501311003495726" TargetMode="External"/><Relationship Id="rId10" Type="http://schemas.openxmlformats.org/officeDocument/2006/relationships/hyperlink" Target="https://www.youtube.com/user/HogarMdN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mundodeninos.org/es/mundo-de-ninos-una-iniciativa-para-ninos-de-la-calle-en-per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ndacionmeridional.org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www.facebook.com/Mundo-de-Ni%C3%B1os-eV-15013110034957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user/HogarMdN" TargetMode="External"/><Relationship Id="rId11" Type="http://schemas.openxmlformats.org/officeDocument/2006/relationships/hyperlink" Target="https://mundodeninos.org/es/mundo-de-ninos-una-iniciativa-para-ninos-de-la-calle-en-peru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hyperlink" Target="https://instagram.com/mundodeninosperu?igshid=1c5dsb0k445tm" TargetMode="Externa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object 2">
            <a:extLst>
              <a:ext uri="{FF2B5EF4-FFF2-40B4-BE49-F238E27FC236}">
                <a16:creationId xmlns="" xmlns:a16="http://schemas.microsoft.com/office/drawing/2014/main" id="{05567ED9-6A03-44EA-82F4-71264692F7AE}"/>
              </a:ext>
            </a:extLst>
          </p:cNvPr>
          <p:cNvSpPr txBox="1"/>
          <p:nvPr/>
        </p:nvSpPr>
        <p:spPr>
          <a:xfrm>
            <a:off x="3886200" y="2514600"/>
            <a:ext cx="5443538" cy="1367041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10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MUNDO </a:t>
            </a:r>
            <a:r>
              <a:rPr sz="4400" spc="-5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DE </a:t>
            </a:r>
            <a:r>
              <a:rPr sz="4400" spc="-10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NIÑOS</a:t>
            </a:r>
            <a:r>
              <a:rPr sz="4400" spc="25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 </a:t>
            </a:r>
            <a:r>
              <a:rPr sz="4400" spc="-5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E.V</a:t>
            </a:r>
            <a:endParaRPr sz="4400" dirty="0">
              <a:solidFill>
                <a:schemeClr val="bg1"/>
              </a:solidFill>
              <a:latin typeface="Segoe UI Semibold" pitchFamily="34" charset="0"/>
              <a:ea typeface="Tw Cen MT" charset="0"/>
              <a:cs typeface="Segoe UI Semibold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="" xmlns:a16="http://schemas.microsoft.com/office/drawing/2014/main" id="{AF688490-0C16-46B5-B977-E46A9251BA2E}"/>
              </a:ext>
            </a:extLst>
          </p:cNvPr>
          <p:cNvSpPr txBox="1"/>
          <p:nvPr/>
        </p:nvSpPr>
        <p:spPr>
          <a:xfrm>
            <a:off x="3962400" y="4343400"/>
            <a:ext cx="6170613" cy="62837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000" b="1" spc="-5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20 </a:t>
            </a:r>
            <a:r>
              <a:rPr lang="es-PE" sz="2000" b="1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AÑOS </a:t>
            </a:r>
            <a:r>
              <a:rPr lang="es-PE" sz="2000" b="1" spc="-5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DEDICADOS </a:t>
            </a:r>
            <a:r>
              <a:rPr lang="es-PE" sz="2000" b="1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A QUIENES MÁS LO </a:t>
            </a:r>
            <a:r>
              <a:rPr lang="es-PE" sz="2000" b="1" spc="-5" dirty="0">
                <a:solidFill>
                  <a:schemeClr val="bg1"/>
                </a:solidFill>
                <a:latin typeface="Segoe UI Semibold" pitchFamily="34" charset="0"/>
                <a:ea typeface="Tw Cen MT" charset="0"/>
                <a:cs typeface="Segoe UI Semibold" pitchFamily="34" charset="0"/>
              </a:rPr>
              <a:t>NECESITAN</a:t>
            </a:r>
            <a:endParaRPr lang="es-PE" sz="2000" b="1" dirty="0">
              <a:solidFill>
                <a:schemeClr val="bg1"/>
              </a:solidFill>
              <a:latin typeface="Segoe UI Semibold" pitchFamily="34" charset="0"/>
              <a:ea typeface="Tw Cen MT" charset="0"/>
              <a:cs typeface="Segoe UI Semibold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6246AD27-3C10-4AEA-88C3-448BC7BC0748}"/>
              </a:ext>
            </a:extLst>
          </p:cNvPr>
          <p:cNvSpPr/>
          <p:nvPr/>
        </p:nvSpPr>
        <p:spPr>
          <a:xfrm>
            <a:off x="39624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23" name="22 Imagen" descr="pngfind.com-facebook-icon-white-png-2902824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399" y="5881556"/>
            <a:ext cx="443043" cy="443043"/>
          </a:xfrm>
          <a:prstGeom prst="rect">
            <a:avLst/>
          </a:prstGeom>
        </p:spPr>
      </p:pic>
      <p:pic>
        <p:nvPicPr>
          <p:cNvPr id="24" name="23 Imagen" descr="pngfind.com-instagram-circle-png-903789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5881556"/>
            <a:ext cx="443043" cy="443043"/>
          </a:xfrm>
          <a:prstGeom prst="rect">
            <a:avLst/>
          </a:prstGeom>
        </p:spPr>
      </p:pic>
      <p:sp>
        <p:nvSpPr>
          <p:cNvPr id="25" name="24 Recortar rectángulo de esquina sencilla"/>
          <p:cNvSpPr/>
          <p:nvPr/>
        </p:nvSpPr>
        <p:spPr>
          <a:xfrm>
            <a:off x="0" y="304800"/>
            <a:ext cx="6096000" cy="175260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3">
            <a:extLst>
              <a:ext uri="{FF2B5EF4-FFF2-40B4-BE49-F238E27FC236}">
                <a16:creationId xmlns="" xmlns:a16="http://schemas.microsoft.com/office/drawing/2014/main" id="{ABD4BCB4-4707-4489-95E8-CA024334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422"/>
            <a:ext cx="2667000" cy="15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4">
            <a:extLst>
              <a:ext uri="{FF2B5EF4-FFF2-40B4-BE49-F238E27FC236}">
                <a16:creationId xmlns="" xmlns:a16="http://schemas.microsoft.com/office/drawing/2014/main" id="{F17C1A6A-5668-4A1D-A687-C57FF0B7D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369" y="533400"/>
            <a:ext cx="116183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>
            <a:hlinkClick r:id="rId9"/>
          </p:cNvPr>
          <p:cNvSpPr txBox="1"/>
          <p:nvPr/>
        </p:nvSpPr>
        <p:spPr>
          <a:xfrm>
            <a:off x="3962400" y="5334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26 Imagen" descr="pngfind.com-white-youtube-logo-png-879266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29200" y="5943600"/>
            <a:ext cx="1055688" cy="40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A8A8"/>
              </a:gs>
              <a:gs pos="25000">
                <a:schemeClr val="accent6">
                  <a:lumMod val="20000"/>
                  <a:lumOff val="80000"/>
                </a:schemeClr>
              </a:gs>
              <a:gs pos="100000">
                <a:srgbClr val="F5EFEF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338" name="object 8">
            <a:extLst>
              <a:ext uri="{FF2B5EF4-FFF2-40B4-BE49-F238E27FC236}">
                <a16:creationId xmlns="" xmlns:a16="http://schemas.microsoft.com/office/drawing/2014/main" id="{AECE4FB1-F8E8-42B4-A5A7-1349F4CDC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57400"/>
            <a:ext cx="8153400" cy="4763484"/>
          </a:xfrm>
          <a:prstGeom prst="rect">
            <a:avLst/>
          </a:prstGeom>
          <a:noFill/>
          <a:ln>
            <a:noFill/>
          </a:ln>
        </p:spPr>
        <p:txBody>
          <a:bodyPr lIns="0" tIns="6413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500"/>
              </a:spcBef>
              <a:buClr>
                <a:srgbClr val="DD8047"/>
              </a:buClr>
              <a:buSzPct val="60000"/>
              <a:buFontTx/>
              <a:buNone/>
              <a:defRPr/>
            </a:pPr>
            <a:endParaRPr lang="es-PE" altLang="en-US" sz="20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Contamos con acreditación como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Entidad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perceptora de donaciones. Emitimos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certificación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con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la cual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los donantes pueden hacer el descuento respectivo del pago de sus impuestos.</a:t>
            </a: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endParaRPr lang="es-PE" altLang="en-US" sz="12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r>
              <a:rPr lang="es-ES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Contamos con el reconocimiento de los medios de comunicación tal es así que sugerimos a quienes nos apoyan el desarrollo del </a:t>
            </a:r>
            <a:r>
              <a:rPr lang="es-ES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Área </a:t>
            </a:r>
            <a:r>
              <a:rPr lang="es-ES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 responsabilidad corporativa </a:t>
            </a:r>
            <a:r>
              <a:rPr lang="es-ES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en </a:t>
            </a:r>
            <a:r>
              <a:rPr lang="es-ES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sus </a:t>
            </a:r>
            <a:r>
              <a:rPr lang="es-ES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organizaciones.</a:t>
            </a: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endParaRPr lang="es-ES" sz="1200" dirty="0" smtClean="0">
              <a:solidFill>
                <a:srgbClr val="0070C0"/>
              </a:solidFill>
              <a:latin typeface="Tw Cen MT" panose="020B0602020104020603" pitchFamily="34" charset="0"/>
            </a:endParaRP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r>
              <a:rPr lang="es-PE" sz="2000" dirty="0" smtClean="0">
                <a:solidFill>
                  <a:srgbClr val="0070C0"/>
                </a:solidFill>
                <a:latin typeface="Tw Cen MT"/>
              </a:rPr>
              <a:t>Voluntariado junior y profesional: envíanos tu CV.</a:t>
            </a: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endParaRPr lang="es-ES" altLang="en-US" sz="2000" dirty="0" smtClean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endParaRPr lang="es-ES" altLang="en-US" sz="2000" dirty="0" smtClean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355600" indent="-342900" algn="just" eaLnBrk="1" hangingPunct="1">
              <a:lnSpc>
                <a:spcPct val="100000"/>
              </a:lnSpc>
              <a:spcBef>
                <a:spcPts val="775"/>
              </a:spcBef>
              <a:buClr>
                <a:srgbClr val="DD8047"/>
              </a:buClr>
              <a:buSzPct val="60000"/>
              <a:defRPr/>
            </a:pPr>
            <a:endParaRPr lang="es-PE" altLang="en-US" sz="20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14339" name="object 2">
            <a:extLst>
              <a:ext uri="{FF2B5EF4-FFF2-40B4-BE49-F238E27FC236}">
                <a16:creationId xmlns="" xmlns:a16="http://schemas.microsoft.com/office/drawing/2014/main" id="{95CC74F7-4009-4654-A24D-41FBB52C1F65}"/>
              </a:ext>
            </a:extLst>
          </p:cNvPr>
          <p:cNvSpPr txBox="1">
            <a:spLocks/>
          </p:cNvSpPr>
          <p:nvPr/>
        </p:nvSpPr>
        <p:spPr bwMode="auto">
          <a:xfrm>
            <a:off x="2819400" y="701675"/>
            <a:ext cx="8915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700" anchor="ctr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None/>
            </a:pPr>
            <a:r>
              <a:rPr lang="es-PE" altLang="en-US" sz="39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FORMALIDAD PARA </a:t>
            </a:r>
            <a:r>
              <a:rPr lang="es-PE" altLang="en-US" sz="39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TU PARTICIPACIÓN </a:t>
            </a:r>
            <a:endParaRPr lang="es-PE" altLang="es-ES_tradnl" sz="3900" b="1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5FFD08A4-8FAF-4954-8CC8-972E2BD9D5D8}"/>
              </a:ext>
            </a:extLst>
          </p:cNvPr>
          <p:cNvSpPr/>
          <p:nvPr/>
        </p:nvSpPr>
        <p:spPr>
          <a:xfrm>
            <a:off x="2895600" y="2073275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grpSp>
        <p:nvGrpSpPr>
          <p:cNvPr id="16" name="15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16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8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19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1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2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0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23 Imagen" descr="pngfind.com-facebook-icon-white-png-2902824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5819138"/>
            <a:ext cx="538716" cy="538716"/>
          </a:xfrm>
          <a:prstGeom prst="rect">
            <a:avLst/>
          </a:prstGeom>
        </p:spPr>
      </p:pic>
      <p:pic>
        <p:nvPicPr>
          <p:cNvPr id="25" name="24 Imagen" descr="pngfind.com-instagram-circle-png-903789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0600" y="5819138"/>
            <a:ext cx="538716" cy="538716"/>
          </a:xfrm>
          <a:prstGeom prst="rect">
            <a:avLst/>
          </a:prstGeom>
        </p:spPr>
      </p:pic>
      <p:sp>
        <p:nvSpPr>
          <p:cNvPr id="26" name="25 CuadroTexto">
            <a:hlinkClick r:id="rId8"/>
          </p:cNvPr>
          <p:cNvSpPr txBox="1"/>
          <p:nvPr/>
        </p:nvSpPr>
        <p:spPr>
          <a:xfrm>
            <a:off x="304800" y="5345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26 Imagen" descr="pngfind.com-white-youtube-logo-png-879266.pn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76400" y="5889312"/>
            <a:ext cx="1283660" cy="492925"/>
          </a:xfrm>
          <a:prstGeom prst="rect">
            <a:avLst/>
          </a:prstGeom>
        </p:spPr>
      </p:pic>
      <p:sp>
        <p:nvSpPr>
          <p:cNvPr id="28" name="27 CuadroTexto"/>
          <p:cNvSpPr txBox="1"/>
          <p:nvPr/>
        </p:nvSpPr>
        <p:spPr>
          <a:xfrm>
            <a:off x="6553200" y="5715000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400" b="1" i="1" dirty="0" smtClean="0">
                <a:solidFill>
                  <a:srgbClr val="0070C0"/>
                </a:solidFill>
                <a:latin typeface="Tw Cen MT"/>
              </a:rPr>
              <a:t>Visítanos</a:t>
            </a:r>
            <a:r>
              <a:rPr lang="es-PE" sz="1400" dirty="0" smtClean="0">
                <a:solidFill>
                  <a:srgbClr val="0070C0"/>
                </a:solidFill>
                <a:latin typeface="Tw Cen MT"/>
              </a:rPr>
              <a:t>:</a:t>
            </a:r>
          </a:p>
          <a:p>
            <a:pPr algn="r"/>
            <a:r>
              <a:rPr lang="es-PE" sz="1400" dirty="0" smtClean="0">
                <a:solidFill>
                  <a:srgbClr val="0070C0"/>
                </a:solidFill>
                <a:latin typeface="Tw Cen MT"/>
              </a:rPr>
              <a:t>Calle Miguel Grau </a:t>
            </a:r>
            <a:r>
              <a:rPr lang="es-PE" sz="1400" dirty="0" err="1" smtClean="0">
                <a:solidFill>
                  <a:srgbClr val="0070C0"/>
                </a:solidFill>
                <a:latin typeface="Tw Cen MT"/>
              </a:rPr>
              <a:t>Mz</a:t>
            </a:r>
            <a:r>
              <a:rPr lang="es-PE" sz="1400" dirty="0" smtClean="0">
                <a:solidFill>
                  <a:srgbClr val="0070C0"/>
                </a:solidFill>
                <a:latin typeface="Tw Cen MT"/>
              </a:rPr>
              <a:t> 3 </a:t>
            </a:r>
            <a:r>
              <a:rPr lang="es-PE" sz="1400" dirty="0" err="1" smtClean="0">
                <a:solidFill>
                  <a:srgbClr val="0070C0"/>
                </a:solidFill>
                <a:latin typeface="Tw Cen MT"/>
              </a:rPr>
              <a:t>Lte</a:t>
            </a:r>
            <a:r>
              <a:rPr lang="es-PE" sz="1400" dirty="0" smtClean="0">
                <a:solidFill>
                  <a:srgbClr val="0070C0"/>
                </a:solidFill>
                <a:latin typeface="Tw Cen MT"/>
              </a:rPr>
              <a:t> 7</a:t>
            </a:r>
            <a:br>
              <a:rPr lang="es-PE" sz="1400" dirty="0" smtClean="0">
                <a:solidFill>
                  <a:srgbClr val="0070C0"/>
                </a:solidFill>
                <a:latin typeface="Tw Cen MT"/>
              </a:rPr>
            </a:br>
            <a:r>
              <a:rPr lang="es-PE" sz="1400" dirty="0" smtClean="0">
                <a:solidFill>
                  <a:srgbClr val="0070C0"/>
                </a:solidFill>
                <a:latin typeface="Tw Cen MT"/>
              </a:rPr>
              <a:t> </a:t>
            </a:r>
            <a:r>
              <a:rPr lang="es-PE" sz="1400" dirty="0" err="1" smtClean="0">
                <a:solidFill>
                  <a:srgbClr val="0070C0"/>
                </a:solidFill>
                <a:latin typeface="Tw Cen MT"/>
              </a:rPr>
              <a:t>Huanchaquito</a:t>
            </a:r>
            <a:r>
              <a:rPr lang="es-PE" sz="1400" dirty="0" smtClean="0">
                <a:solidFill>
                  <a:srgbClr val="0070C0"/>
                </a:solidFill>
                <a:latin typeface="Tw Cen MT"/>
              </a:rPr>
              <a:t> Bajo –  Trujillo, Perú</a:t>
            </a:r>
            <a:endParaRPr lang="es-PE" sz="1400" dirty="0">
              <a:solidFill>
                <a:srgbClr val="0070C0"/>
              </a:solidFill>
              <a:latin typeface="Tw Cen MT"/>
            </a:endParaRPr>
          </a:p>
        </p:txBody>
      </p:sp>
      <p:sp>
        <p:nvSpPr>
          <p:cNvPr id="31" name="Rectángulo 14">
            <a:extLst>
              <a:ext uri="{FF2B5EF4-FFF2-40B4-BE49-F238E27FC236}">
                <a16:creationId xmlns="" xmlns:a16="http://schemas.microsoft.com/office/drawing/2014/main" id="{0A524BE9-F7F7-4829-B8D5-83694CF4738A}"/>
              </a:ext>
            </a:extLst>
          </p:cNvPr>
          <p:cNvSpPr/>
          <p:nvPr/>
        </p:nvSpPr>
        <p:spPr>
          <a:xfrm>
            <a:off x="9067800" y="6629400"/>
            <a:ext cx="2209800" cy="228600"/>
          </a:xfrm>
          <a:prstGeom prst="rect">
            <a:avLst/>
          </a:prstGeom>
          <a:solidFill>
            <a:srgbClr val="EDC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A8A8"/>
              </a:gs>
              <a:gs pos="25000">
                <a:schemeClr val="accent6">
                  <a:lumMod val="20000"/>
                  <a:lumOff val="80000"/>
                </a:schemeClr>
              </a:gs>
              <a:gs pos="100000">
                <a:srgbClr val="F5EFEF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362" name="object 8">
            <a:extLst>
              <a:ext uri="{FF2B5EF4-FFF2-40B4-BE49-F238E27FC236}">
                <a16:creationId xmlns="" xmlns:a16="http://schemas.microsoft.com/office/drawing/2014/main" id="{6CEF80D3-B741-4E87-B4A8-8285DDCB6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209800"/>
            <a:ext cx="7905750" cy="16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4135" rIns="0" bIns="0">
            <a:spAutoFit/>
          </a:bodyPr>
          <a:lstStyle>
            <a:lvl1pPr marL="87313" indent="-74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1270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s-PE" altLang="en-US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Porque 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es una forma concreta de </a:t>
            </a:r>
            <a:r>
              <a:rPr lang="es-PE" altLang="en-US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brindar a 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niños </a:t>
            </a:r>
            <a:r>
              <a:rPr lang="es-PE" altLang="en-US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vulnerados una 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vida </a:t>
            </a:r>
            <a:r>
              <a:rPr lang="es-PE" altLang="en-US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digna 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y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acortar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así la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brecha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social que vulnera ahora mismo nuestro futuro generando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desigualdad y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violencia. Es vital el compromiso y la contribución de todos los actores de nuestra sociedad para forjar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una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prosperidad con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igualdad de oportunidades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y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cultura de paz. </a:t>
            </a:r>
            <a:endParaRPr lang="es-PE" altLang="en-US" sz="2000" dirty="0">
              <a:solidFill>
                <a:srgbClr val="0070C0"/>
              </a:solidFill>
              <a:latin typeface="Tw Cen MT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15363" name="object 2">
            <a:extLst>
              <a:ext uri="{FF2B5EF4-FFF2-40B4-BE49-F238E27FC236}">
                <a16:creationId xmlns="" xmlns:a16="http://schemas.microsoft.com/office/drawing/2014/main" id="{999FD812-7EDD-4A86-A971-F9C40AFD67A0}"/>
              </a:ext>
            </a:extLst>
          </p:cNvPr>
          <p:cNvSpPr txBox="1">
            <a:spLocks/>
          </p:cNvSpPr>
          <p:nvPr/>
        </p:nvSpPr>
        <p:spPr bwMode="auto">
          <a:xfrm>
            <a:off x="2819400" y="690563"/>
            <a:ext cx="8915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700" anchor="ctr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None/>
            </a:pPr>
            <a:r>
              <a:rPr lang="es-PE" altLang="en-US" sz="36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¿POR QUÉ </a:t>
            </a:r>
            <a:r>
              <a:rPr lang="es-PE" altLang="en-US" sz="36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PARTICIPAR</a:t>
            </a:r>
          </a:p>
          <a:p>
            <a:pPr eaLnBrk="1" hangingPunct="1">
              <a:spcBef>
                <a:spcPts val="100"/>
              </a:spcBef>
              <a:buFontTx/>
              <a:buNone/>
            </a:pPr>
            <a:r>
              <a:rPr lang="es-PE" altLang="en-US" sz="36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JUNTO A NOSOTROS</a:t>
            </a:r>
            <a:r>
              <a:rPr lang="es-PE" altLang="en-US" sz="36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?</a:t>
            </a:r>
            <a:endParaRPr lang="es-PE" altLang="es-ES_tradnl" sz="3600" b="1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9DB2926B-E94F-4570-86CD-B7F1EFA83647}"/>
              </a:ext>
            </a:extLst>
          </p:cNvPr>
          <p:cNvSpPr/>
          <p:nvPr/>
        </p:nvSpPr>
        <p:spPr>
          <a:xfrm>
            <a:off x="2895600" y="18288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2" name="Grafik 2">
            <a:extLst>
              <a:ext uri="{FF2B5EF4-FFF2-40B4-BE49-F238E27FC236}">
                <a16:creationId xmlns="" xmlns:a16="http://schemas.microsoft.com/office/drawing/2014/main" id="{405A24A6-55B9-B347-8600-331B7FBA6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1000"/>
            <a:ext cx="4191000" cy="23554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17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9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20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2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3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13 Imagen" descr="pngfind.com-facebook-icon-white-png-2902824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114800"/>
            <a:ext cx="609600" cy="609600"/>
          </a:xfrm>
          <a:prstGeom prst="rect">
            <a:avLst/>
          </a:prstGeom>
        </p:spPr>
      </p:pic>
      <p:pic>
        <p:nvPicPr>
          <p:cNvPr id="15" name="14 Imagen" descr="pngfind.com-instagram-circle-png-903789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4876800"/>
            <a:ext cx="609600" cy="609600"/>
          </a:xfrm>
          <a:prstGeom prst="rect">
            <a:avLst/>
          </a:prstGeom>
        </p:spPr>
      </p:pic>
      <p:sp>
        <p:nvSpPr>
          <p:cNvPr id="16" name="15 CuadroTexto">
            <a:hlinkClick r:id="rId9"/>
          </p:cNvPr>
          <p:cNvSpPr txBox="1"/>
          <p:nvPr/>
        </p:nvSpPr>
        <p:spPr>
          <a:xfrm>
            <a:off x="228600" y="6183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5" name="24 Imagen" descr="pngfind.com-white-youtube-logo-png-879266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800" y="5638800"/>
            <a:ext cx="1452563" cy="5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17E324C5-C368-4746-8845-A8C16F86AEEE}"/>
              </a:ext>
            </a:extLst>
          </p:cNvPr>
          <p:cNvSpPr/>
          <p:nvPr/>
        </p:nvSpPr>
        <p:spPr>
          <a:xfrm>
            <a:off x="3962400" y="0"/>
            <a:ext cx="8229600" cy="6858000"/>
          </a:xfrm>
          <a:prstGeom prst="rect">
            <a:avLst/>
          </a:prstGeom>
          <a:solidFill>
            <a:srgbClr val="357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</p:txBody>
      </p:sp>
      <p:sp>
        <p:nvSpPr>
          <p:cNvPr id="16387" name="object 5">
            <a:extLst>
              <a:ext uri="{FF2B5EF4-FFF2-40B4-BE49-F238E27FC236}">
                <a16:creationId xmlns="" xmlns:a16="http://schemas.microsoft.com/office/drawing/2014/main" id="{62878770-EFC0-4FFC-89F1-1AADEDA81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" y="0"/>
            <a:ext cx="4473575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sp>
        <p:nvSpPr>
          <p:cNvPr id="16389" name="object 3">
            <a:extLst>
              <a:ext uri="{FF2B5EF4-FFF2-40B4-BE49-F238E27FC236}">
                <a16:creationId xmlns="" xmlns:a16="http://schemas.microsoft.com/office/drawing/2014/main" id="{EA0E15E2-487E-489F-BB04-CF1392691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276600"/>
            <a:ext cx="6410325" cy="2992437"/>
          </a:xfrm>
        </p:spPr>
        <p:txBody>
          <a:bodyPr tIns="12700"/>
          <a:lstStyle/>
          <a:p>
            <a:pPr marL="1844675" eaLnBrk="1" hangingPunct="1">
              <a:spcBef>
                <a:spcPts val="100"/>
              </a:spcBef>
            </a:pPr>
            <a:r>
              <a:rPr lang="es-PE" altLang="en-US" sz="1600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e-Mail</a:t>
            </a:r>
            <a:r>
              <a:rPr lang="es-PE" altLang="en-US" sz="160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:		</a:t>
            </a:r>
            <a:r>
              <a:rPr lang="es-PE" altLang="en-US" sz="150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hogar@mundodeninos.org</a:t>
            </a:r>
          </a:p>
          <a:p>
            <a:pPr marL="1844675" eaLnBrk="1" hangingPunct="1">
              <a:spcBef>
                <a:spcPts val="100"/>
              </a:spcBef>
            </a:pPr>
            <a:endParaRPr lang="es-PE" altLang="en-US" sz="1600" dirty="0">
              <a:solidFill>
                <a:schemeClr val="bg1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1844675" eaLnBrk="1" hangingPunct="1">
              <a:spcBef>
                <a:spcPct val="0"/>
              </a:spcBef>
            </a:pPr>
            <a:r>
              <a:rPr lang="es-PE" altLang="en-US" sz="1600" u="sng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Donaciones interbancarias BBVA – Perú</a:t>
            </a:r>
            <a:endParaRPr lang="es-ES" sz="1600" dirty="0" smtClean="0">
              <a:solidFill>
                <a:srgbClr val="CCFFFF"/>
              </a:solidFill>
              <a:latin typeface="Tw Cen MT" panose="020B0602020104020603" pitchFamily="34" charset="0"/>
            </a:endParaRPr>
          </a:p>
          <a:p>
            <a:pPr marL="1844675" eaLnBrk="1" hangingPunct="1">
              <a:spcBef>
                <a:spcPct val="0"/>
              </a:spcBef>
              <a:buNone/>
            </a:pPr>
            <a:r>
              <a:rPr lang="es-ES" sz="1200" dirty="0" smtClean="0">
                <a:solidFill>
                  <a:srgbClr val="CCFFFF"/>
                </a:solidFill>
                <a:latin typeface="Tw Cen MT" panose="020B0602020104020603" pitchFamily="34" charset="0"/>
              </a:rPr>
              <a:t>           </a:t>
            </a:r>
            <a:r>
              <a:rPr lang="es-ES" sz="1300" dirty="0" smtClean="0">
                <a:solidFill>
                  <a:srgbClr val="CCFFFF"/>
                </a:solidFill>
                <a:latin typeface="Tw Cen MT" panose="020B0602020104020603" pitchFamily="34" charset="0"/>
              </a:rPr>
              <a:t>RUC: 20440207261 -  SWIFT: BCONPEPL</a:t>
            </a:r>
          </a:p>
          <a:p>
            <a:pPr marL="1844675" eaLnBrk="1" hangingPunct="1">
              <a:spcBef>
                <a:spcPct val="0"/>
              </a:spcBef>
              <a:buNone/>
            </a:pPr>
            <a:endParaRPr lang="es-PE" altLang="en-US" sz="1600" u="sng" dirty="0" smtClean="0">
              <a:solidFill>
                <a:schemeClr val="bg1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1844675" eaLnBrk="1" hangingPunct="1">
              <a:spcBef>
                <a:spcPct val="0"/>
              </a:spcBef>
            </a:pPr>
            <a:r>
              <a:rPr lang="es-ES" altLang="en-US" sz="1600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Soles 		0011-0254-02-00232366</a:t>
            </a:r>
          </a:p>
          <a:p>
            <a:pPr marL="1844675" eaLnBrk="1" hangingPunct="1">
              <a:spcBef>
                <a:spcPct val="0"/>
              </a:spcBef>
            </a:pPr>
            <a:r>
              <a:rPr lang="es-ES" altLang="en-US" sz="1600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Interbancaria	01125400020023236601</a:t>
            </a:r>
          </a:p>
          <a:p>
            <a:pPr marL="1844675" eaLnBrk="1" hangingPunct="1">
              <a:spcBef>
                <a:spcPct val="0"/>
              </a:spcBef>
            </a:pPr>
            <a:endParaRPr lang="es-ES" altLang="en-US" sz="1600" dirty="0" smtClean="0">
              <a:solidFill>
                <a:schemeClr val="bg1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1844675" eaLnBrk="1" hangingPunct="1">
              <a:spcBef>
                <a:spcPct val="0"/>
              </a:spcBef>
            </a:pPr>
            <a:r>
              <a:rPr lang="es-ES" altLang="en-US" sz="1600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Dólares		0011-0254-02-00222441</a:t>
            </a:r>
          </a:p>
          <a:p>
            <a:pPr marL="1844675" eaLnBrk="1" hangingPunct="1">
              <a:spcBef>
                <a:spcPct val="0"/>
              </a:spcBef>
            </a:pPr>
            <a:r>
              <a:rPr lang="es-ES" altLang="en-US" sz="1600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Interbancaria</a:t>
            </a:r>
            <a:r>
              <a:rPr lang="es-ES" altLang="en-US" sz="160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	01125400020022244104</a:t>
            </a:r>
            <a:endParaRPr lang="es-PE" altLang="en-US" sz="1600" dirty="0">
              <a:solidFill>
                <a:schemeClr val="bg1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16390" name="CuadroTexto 2">
            <a:extLst>
              <a:ext uri="{FF2B5EF4-FFF2-40B4-BE49-F238E27FC236}">
                <a16:creationId xmlns="" xmlns:a16="http://schemas.microsoft.com/office/drawing/2014/main" id="{01784BAD-9AD1-441B-A169-0B35DFF5A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600200"/>
            <a:ext cx="586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_tradnl" b="1" dirty="0" smtClean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¡ÚNETE Y PARTICIPA!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altLang="es-ES_tradnl" sz="1000" b="1" dirty="0" smtClean="0">
              <a:solidFill>
                <a:schemeClr val="bg1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400" dirty="0" smtClean="0">
                <a:solidFill>
                  <a:schemeClr val="bg1"/>
                </a:solidFill>
                <a:latin typeface="Tw Cen MT"/>
              </a:rPr>
              <a:t>Durante todo el año </a:t>
            </a:r>
            <a:r>
              <a:rPr lang="es-PE" sz="1400" b="1" i="1" dirty="0" smtClean="0">
                <a:solidFill>
                  <a:schemeClr val="bg1"/>
                </a:solidFill>
                <a:latin typeface="Tw Cen MT"/>
              </a:rPr>
              <a:t>te invitamos </a:t>
            </a:r>
            <a:r>
              <a:rPr lang="es-PE" sz="1400" dirty="0" smtClean="0">
                <a:solidFill>
                  <a:schemeClr val="bg1"/>
                </a:solidFill>
                <a:latin typeface="Tw Cen MT"/>
              </a:rPr>
              <a:t>a sumarte al esfuerzo y los cambios por un futuro próspero y saludable para todos.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400" dirty="0" smtClean="0">
                <a:solidFill>
                  <a:schemeClr val="bg1"/>
                </a:solidFill>
                <a:latin typeface="Tw Cen MT"/>
              </a:rPr>
              <a:t>¡Contáctanos hoy! </a:t>
            </a:r>
          </a:p>
        </p:txBody>
      </p:sp>
      <p:grpSp>
        <p:nvGrpSpPr>
          <p:cNvPr id="16391" name="Agrupar 12">
            <a:extLst>
              <a:ext uri="{FF2B5EF4-FFF2-40B4-BE49-F238E27FC236}">
                <a16:creationId xmlns="" xmlns:a16="http://schemas.microsoft.com/office/drawing/2014/main" id="{0C0F7302-D7CA-4EDF-AE59-A73C40162AD0}"/>
              </a:ext>
            </a:extLst>
          </p:cNvPr>
          <p:cNvGrpSpPr>
            <a:grpSpLocks/>
          </p:cNvGrpSpPr>
          <p:nvPr/>
        </p:nvGrpSpPr>
        <p:grpSpPr bwMode="auto">
          <a:xfrm>
            <a:off x="7575550" y="0"/>
            <a:ext cx="1400175" cy="1400175"/>
            <a:chOff x="6858000" y="762000"/>
            <a:chExt cx="1524000" cy="1524000"/>
          </a:xfrm>
        </p:grpSpPr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66C75D93-BFAE-4EC0-8C0A-3DED5F255C6C}"/>
                </a:ext>
              </a:extLst>
            </p:cNvPr>
            <p:cNvSpPr/>
            <p:nvPr/>
          </p:nvSpPr>
          <p:spPr>
            <a:xfrm>
              <a:off x="6858000" y="762000"/>
              <a:ext cx="15240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16395" name="Imagen 14">
              <a:extLst>
                <a:ext uri="{FF2B5EF4-FFF2-40B4-BE49-F238E27FC236}">
                  <a16:creationId xmlns="" xmlns:a16="http://schemas.microsoft.com/office/drawing/2014/main" id="{A9815AA5-ED28-41C9-98DB-818CAFE1E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084" y="914400"/>
              <a:ext cx="1161831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0A524BE9-F7F7-4829-B8D5-83694CF4738A}"/>
              </a:ext>
            </a:extLst>
          </p:cNvPr>
          <p:cNvSpPr/>
          <p:nvPr/>
        </p:nvSpPr>
        <p:spPr>
          <a:xfrm>
            <a:off x="7315200" y="6629400"/>
            <a:ext cx="2209800" cy="228600"/>
          </a:xfrm>
          <a:prstGeom prst="rect">
            <a:avLst/>
          </a:prstGeom>
          <a:solidFill>
            <a:srgbClr val="EDC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16" name="15 Imagen" descr="pngfind.com-facebook-icon-white-png-2902824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3330" y="6142074"/>
            <a:ext cx="411125" cy="411125"/>
          </a:xfrm>
          <a:prstGeom prst="rect">
            <a:avLst/>
          </a:prstGeom>
        </p:spPr>
      </p:pic>
      <p:pic>
        <p:nvPicPr>
          <p:cNvPr id="17" name="16 Imagen" descr="pngfind.com-instagram-circle-png-903789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35765" y="6142074"/>
            <a:ext cx="411125" cy="411125"/>
          </a:xfrm>
          <a:prstGeom prst="rect">
            <a:avLst/>
          </a:prstGeom>
        </p:spPr>
      </p:pic>
      <p:sp>
        <p:nvSpPr>
          <p:cNvPr id="18" name="17 CuadroTexto">
            <a:hlinkClick r:id="rId8"/>
          </p:cNvPr>
          <p:cNvSpPr txBox="1"/>
          <p:nvPr/>
        </p:nvSpPr>
        <p:spPr>
          <a:xfrm>
            <a:off x="7315200" y="5714999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 smtClean="0">
                <a:solidFill>
                  <a:srgbClr val="EDCA37"/>
                </a:solidFill>
              </a:rPr>
              <a:t>www.mundodeninos.org</a:t>
            </a:r>
            <a:endParaRPr lang="es-PE" sz="1600" dirty="0">
              <a:solidFill>
                <a:srgbClr val="EDCA37"/>
              </a:solidFill>
            </a:endParaRPr>
          </a:p>
        </p:txBody>
      </p:sp>
      <p:pic>
        <p:nvPicPr>
          <p:cNvPr id="19" name="18 Imagen" descr="pngfind.com-white-youtube-logo-png-879266.pn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69165" y="6177020"/>
            <a:ext cx="979635" cy="376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8EB42"/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object 2">
            <a:extLst>
              <a:ext uri="{FF2B5EF4-FFF2-40B4-BE49-F238E27FC236}">
                <a16:creationId xmlns="" xmlns:a16="http://schemas.microsoft.com/office/drawing/2014/main" id="{A6D40747-8ACF-4A55-9CCA-B3680CF6C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000" y="820737"/>
            <a:ext cx="4895850" cy="627063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1952625" algn="l"/>
              </a:tabLst>
              <a:defRPr/>
            </a:pPr>
            <a:r>
              <a:rPr lang="es-PE" b="1" spc="5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¿QUIÉNES</a:t>
            </a:r>
            <a:r>
              <a:rPr lang="es-ES" b="1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PE" b="1" spc="-10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S</a:t>
            </a:r>
            <a:r>
              <a:rPr lang="es-PE" b="1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O</a:t>
            </a:r>
            <a:r>
              <a:rPr lang="es-PE" b="1" spc="5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M</a:t>
            </a:r>
            <a:r>
              <a:rPr lang="es-PE" b="1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OS?</a:t>
            </a:r>
          </a:p>
        </p:txBody>
      </p:sp>
      <p:sp>
        <p:nvSpPr>
          <p:cNvPr id="7171" name="object 5">
            <a:extLst>
              <a:ext uri="{FF2B5EF4-FFF2-40B4-BE49-F238E27FC236}">
                <a16:creationId xmlns="" xmlns:a16="http://schemas.microsoft.com/office/drawing/2014/main" id="{BBAE7B47-C20F-44CC-89A2-300AF0436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38400"/>
            <a:ext cx="8477250" cy="41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318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650"/>
              </a:spcBef>
              <a:buNone/>
            </a:pP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Iniciamos nuestra misión en el año 2000 recibiendo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niños </a:t>
            </a:r>
            <a:r>
              <a:rPr lang="es-ES" altLang="es-PE" sz="2000" dirty="0">
                <a:solidFill>
                  <a:srgbClr val="0070C0"/>
                </a:solidFill>
                <a:latin typeface="Tw Cen MT"/>
              </a:rPr>
              <a:t>en situación de pobreza extrema, víctimas de maltrato, explotación y descuido parental </a:t>
            </a:r>
            <a:r>
              <a:rPr lang="es-ES" altLang="es-PE" sz="2000" dirty="0" smtClean="0">
                <a:solidFill>
                  <a:srgbClr val="0070C0"/>
                </a:solidFill>
                <a:latin typeface="Tw Cen MT"/>
              </a:rPr>
              <a:t>grave</a:t>
            </a:r>
            <a:r>
              <a:rPr lang="es-PE" altLang="es-PE" sz="2000" dirty="0" smtClean="0">
                <a:solidFill>
                  <a:srgbClr val="0070C0"/>
                </a:solidFill>
                <a:latin typeface="Tw Cen MT"/>
              </a:rPr>
              <a:t> e</a:t>
            </a: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n el </a:t>
            </a:r>
            <a:r>
              <a:rPr lang="es-PE" altLang="es-PE" sz="2000" b="1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Hogar de Acogida</a:t>
            </a: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 construido en el distrito de </a:t>
            </a:r>
            <a:r>
              <a:rPr lang="es-PE" altLang="es-PE" sz="2000" dirty="0" err="1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Huanchaquito</a:t>
            </a: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, Trujillo, Perú.</a:t>
            </a:r>
            <a:endParaRPr lang="es-PE" altLang="es-PE" sz="1100" dirty="0" smtClean="0">
              <a:solidFill>
                <a:srgbClr val="0070C0"/>
              </a:solidFill>
              <a:latin typeface="Tw Cen MT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650"/>
              </a:spcBef>
              <a:buFont typeface="Arial" panose="020B0604020202020204" pitchFamily="34" charset="0"/>
              <a:buNone/>
            </a:pPr>
            <a:endParaRPr lang="es-PE" altLang="es-PE" sz="1100" dirty="0" smtClean="0">
              <a:solidFill>
                <a:srgbClr val="0070C0"/>
              </a:solidFill>
              <a:latin typeface="Tw Cen MT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650"/>
              </a:spcBef>
              <a:buFont typeface="Arial" panose="020B0604020202020204" pitchFamily="34" charset="0"/>
              <a:buNone/>
            </a:pP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Desde 2020 </a:t>
            </a:r>
            <a:r>
              <a:rPr lang="es-PE" altLang="es-PE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ampliamos nuestros servicios con el </a:t>
            </a:r>
            <a:r>
              <a:rPr lang="es-PE" altLang="es-PE" sz="2000" b="1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Centro Diurno Meridional</a:t>
            </a:r>
            <a:r>
              <a:rPr lang="es-PE" altLang="es-PE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, </a:t>
            </a: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brindando atención pedagógica a menores </a:t>
            </a:r>
            <a:r>
              <a:rPr lang="es-PE" altLang="es-PE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en situación económica </a:t>
            </a:r>
            <a:r>
              <a:rPr lang="es-PE" altLang="es-PE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precaria </a:t>
            </a:r>
            <a:r>
              <a:rPr lang="es-PE" altLang="es-PE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con bajo despeño escolar y dificultades familiares.</a:t>
            </a:r>
            <a:endParaRPr lang="es-PE" altLang="es-PE" sz="1100" dirty="0">
              <a:solidFill>
                <a:srgbClr val="0070C0"/>
              </a:solidFill>
              <a:latin typeface="Tw Cen MT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650"/>
              </a:spcBef>
            </a:pPr>
            <a:endParaRPr lang="es-PE" altLang="en-US" sz="1100" dirty="0">
              <a:solidFill>
                <a:srgbClr val="0070C0"/>
              </a:solidFill>
              <a:latin typeface="Tw Cen MT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650"/>
              </a:spcBef>
              <a:buFont typeface="Arial" panose="020B0604020202020204" pitchFamily="34" charset="0"/>
              <a:buNone/>
            </a:pP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Logramos consolidar un modelo de atención </a:t>
            </a:r>
            <a:r>
              <a:rPr lang="es-PE" altLang="en-US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integral 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con </a:t>
            </a:r>
            <a:r>
              <a:rPr lang="es-PE" altLang="en-US" sz="2000" dirty="0" smtClean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profesionales multidisciplinarios en 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las diversas áreas del desarrollo humano: </a:t>
            </a:r>
            <a:r>
              <a:rPr lang="es-PE" altLang="en-US" sz="2000" i="1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psicología, musicoterapia, trabajo social, tutoría, pedagogía y deporte</a:t>
            </a:r>
            <a:r>
              <a:rPr lang="es-PE" altLang="en-US" sz="2000" dirty="0">
                <a:solidFill>
                  <a:srgbClr val="0070C0"/>
                </a:solidFill>
                <a:latin typeface="Tw Cen MT"/>
                <a:ea typeface="Tw Cen MT" panose="020B0602020104020603" pitchFamily="34" charset="0"/>
                <a:cs typeface="Tw Cen MT" panose="020B0602020104020603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ts val="650"/>
              </a:spcBef>
              <a:buFontTx/>
              <a:buNone/>
            </a:pPr>
            <a:endParaRPr lang="es-PE" altLang="es-PE" sz="20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C05880DD-7005-41CF-9C37-72AC1692E98B}"/>
              </a:ext>
            </a:extLst>
          </p:cNvPr>
          <p:cNvSpPr/>
          <p:nvPr/>
        </p:nvSpPr>
        <p:spPr>
          <a:xfrm>
            <a:off x="2743200" y="19050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>
              <a:solidFill>
                <a:srgbClr val="0070C0"/>
              </a:solidFill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="" xmlns:a16="http://schemas.microsoft.com/office/drawing/2014/main" id="{5163EDE8-2CB6-9443-A15C-C82598406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28600"/>
            <a:ext cx="2940270" cy="1652477"/>
          </a:xfrm>
          <a:prstGeom prst="teardrop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</p:grpSpPr>
        <p:sp>
          <p:nvSpPr>
            <p:cNvPr id="13" name="12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7172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3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7176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174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13 Imagen" descr="pngfind.com-facebook-icon-white-png-2902824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114800"/>
            <a:ext cx="609600" cy="609600"/>
          </a:xfrm>
          <a:prstGeom prst="rect">
            <a:avLst/>
          </a:prstGeom>
        </p:spPr>
      </p:pic>
      <p:pic>
        <p:nvPicPr>
          <p:cNvPr id="16" name="15 Imagen" descr="pngfind.com-instagram-circle-png-903789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4876800"/>
            <a:ext cx="609600" cy="609600"/>
          </a:xfrm>
          <a:prstGeom prst="rect">
            <a:avLst/>
          </a:prstGeom>
        </p:spPr>
      </p:pic>
      <p:sp>
        <p:nvSpPr>
          <p:cNvPr id="18" name="17 CuadroTexto">
            <a:hlinkClick r:id="rId9"/>
          </p:cNvPr>
          <p:cNvSpPr txBox="1"/>
          <p:nvPr/>
        </p:nvSpPr>
        <p:spPr>
          <a:xfrm>
            <a:off x="228600" y="6183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19" name="18 Imagen" descr="pngfind.com-white-youtube-logo-png-879266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800" y="5638800"/>
            <a:ext cx="1452563" cy="5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194" name="object 5">
            <a:extLst>
              <a:ext uri="{FF2B5EF4-FFF2-40B4-BE49-F238E27FC236}">
                <a16:creationId xmlns="" xmlns:a16="http://schemas.microsoft.com/office/drawing/2014/main" id="{9391F456-2A08-4AE8-863F-05193B4DC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420938"/>
            <a:ext cx="8534400" cy="4228722"/>
          </a:xfrm>
          <a:prstGeom prst="rect">
            <a:avLst/>
          </a:prstGeom>
          <a:noFill/>
          <a:ln>
            <a:noFill/>
          </a:ln>
        </p:spPr>
        <p:txBody>
          <a:bodyPr wrap="square" lIns="0" tIns="8318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50"/>
              </a:spcBef>
              <a:buFontTx/>
              <a:buNone/>
              <a:defRPr/>
            </a:pPr>
            <a:r>
              <a:rPr lang="es-PE" altLang="en-US" sz="20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El Hogar Mundo de Niños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, ha dado albergue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 150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menores,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aproximadamente, dándoles la posibilidad de recibir cuidados, protección, sentido de familia y sobre todo </a:t>
            </a:r>
            <a:r>
              <a:rPr lang="es-PE" altLang="en-US" sz="20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amor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para que puedan desarrollarse de manera saludable física y mentalmente; logrando así la reinserción exitosa de muchos de ellos en la sociedad.</a:t>
            </a:r>
          </a:p>
          <a:p>
            <a:pPr algn="just" eaLnBrk="1" hangingPunct="1">
              <a:lnSpc>
                <a:spcPct val="100000"/>
              </a:lnSpc>
              <a:spcBef>
                <a:spcPts val="650"/>
              </a:spcBef>
              <a:buFontTx/>
              <a:buNone/>
              <a:defRPr/>
            </a:pPr>
            <a:endParaRPr lang="es-PE" altLang="en-US" sz="11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0" indent="12700" eaLnBrk="1" hangingPunct="1">
              <a:lnSpc>
                <a:spcPct val="100000"/>
              </a:lnSpc>
              <a:spcBef>
                <a:spcPts val="500"/>
              </a:spcBef>
              <a:buClr>
                <a:srgbClr val="DD8047"/>
              </a:buClr>
              <a:buSzPct val="60000"/>
              <a:buNone/>
              <a:defRPr/>
            </a:pP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Una vez en el hogar, el niño es evaluado y se propone un plan de  intervención con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él. Recibe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alimentación, educación, terapia psicológica y pedagógica de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acuerdo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 sus necesidades, además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 participación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en actividades lúdicas, artísticas y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deportivas.</a:t>
            </a:r>
          </a:p>
          <a:p>
            <a:pPr marL="0" indent="12700" eaLnBrk="1" hangingPunct="1">
              <a:lnSpc>
                <a:spcPct val="100000"/>
              </a:lnSpc>
              <a:spcBef>
                <a:spcPts val="500"/>
              </a:spcBef>
              <a:buClr>
                <a:srgbClr val="DD8047"/>
              </a:buClr>
              <a:buSzPct val="60000"/>
              <a:buNone/>
              <a:defRPr/>
            </a:pPr>
            <a:endParaRPr lang="es-PE" altLang="es-PE" sz="1100" dirty="0" smtClean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0" indent="12700" eaLnBrk="1" hangingPunct="1">
              <a:lnSpc>
                <a:spcPct val="100000"/>
              </a:lnSpc>
              <a:spcBef>
                <a:spcPts val="500"/>
              </a:spcBef>
              <a:buClr>
                <a:srgbClr val="DD8047"/>
              </a:buClr>
              <a:buSzPct val="60000"/>
              <a:buNone/>
              <a:defRPr/>
            </a:pP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Cada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niño es participante activo de su proceso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terapéutico y cuenta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con el acompañamiento profesional necesario.</a:t>
            </a:r>
            <a:endParaRPr lang="es-PE" altLang="en-US" sz="2300" dirty="0"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8195" name="object 2">
            <a:extLst>
              <a:ext uri="{FF2B5EF4-FFF2-40B4-BE49-F238E27FC236}">
                <a16:creationId xmlns="" xmlns:a16="http://schemas.microsoft.com/office/drawing/2014/main" id="{FB3A7270-4880-498F-BC1D-4E9DA3269A11}"/>
              </a:ext>
            </a:extLst>
          </p:cNvPr>
          <p:cNvSpPr txBox="1">
            <a:spLocks/>
          </p:cNvSpPr>
          <p:nvPr/>
        </p:nvSpPr>
        <p:spPr bwMode="auto">
          <a:xfrm>
            <a:off x="2819400" y="690563"/>
            <a:ext cx="48958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700" anchor="ctr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None/>
            </a:pPr>
            <a:r>
              <a:rPr lang="es-ES" altLang="es-ES_tradnl" sz="39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HOGAR DE ACOGIDA</a:t>
            </a:r>
            <a:endParaRPr lang="es-PE" altLang="es-ES_tradnl" sz="3900" b="1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8E359548-8E71-4CED-B20B-F2F3EFC0E193}"/>
              </a:ext>
            </a:extLst>
          </p:cNvPr>
          <p:cNvSpPr/>
          <p:nvPr/>
        </p:nvSpPr>
        <p:spPr>
          <a:xfrm>
            <a:off x="2895600" y="20574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3" name="Grafik 3">
            <a:extLst>
              <a:ext uri="{FF2B5EF4-FFF2-40B4-BE49-F238E27FC236}">
                <a16:creationId xmlns="" xmlns:a16="http://schemas.microsoft.com/office/drawing/2014/main" id="{E88D0F41-6A90-0346-889C-9A3BAF2F6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12000" contrast="-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8"/>
          <a:stretch/>
        </p:blipFill>
        <p:spPr>
          <a:xfrm>
            <a:off x="8305800" y="381000"/>
            <a:ext cx="2818059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</p:grpSpPr>
        <p:sp>
          <p:nvSpPr>
            <p:cNvPr id="18" name="17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9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20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2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3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13 Imagen" descr="pngfind.com-facebook-icon-white-png-2902824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4114800"/>
            <a:ext cx="609600" cy="609600"/>
          </a:xfrm>
          <a:prstGeom prst="rect">
            <a:avLst/>
          </a:prstGeom>
        </p:spPr>
      </p:pic>
      <p:pic>
        <p:nvPicPr>
          <p:cNvPr id="15" name="14 Imagen" descr="pngfind.com-instagram-circle-png-903789.png">
            <a:hlinkClick r:id="rId8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4876800"/>
            <a:ext cx="609600" cy="609600"/>
          </a:xfrm>
          <a:prstGeom prst="rect">
            <a:avLst/>
          </a:prstGeom>
        </p:spPr>
      </p:pic>
      <p:sp>
        <p:nvSpPr>
          <p:cNvPr id="16" name="15 CuadroTexto">
            <a:hlinkClick r:id="rId10"/>
          </p:cNvPr>
          <p:cNvSpPr txBox="1"/>
          <p:nvPr/>
        </p:nvSpPr>
        <p:spPr>
          <a:xfrm>
            <a:off x="228600" y="6183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5" name="24 Imagen" descr="pngfind.com-white-youtube-logo-png-879266.png">
            <a:hlinkClick r:id="rId11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4800" y="5638800"/>
            <a:ext cx="1452563" cy="5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DFF">
                  <a:tint val="66000"/>
                  <a:satMod val="160000"/>
                </a:srgbClr>
              </a:gs>
              <a:gs pos="50000">
                <a:srgbClr val="3FADFF">
                  <a:tint val="44500"/>
                  <a:satMod val="160000"/>
                </a:srgbClr>
              </a:gs>
              <a:gs pos="100000">
                <a:srgbClr val="3FADFF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Grafik 2">
            <a:extLst>
              <a:ext uri="{FF2B5EF4-FFF2-40B4-BE49-F238E27FC236}">
                <a16:creationId xmlns="" xmlns:a16="http://schemas.microsoft.com/office/drawing/2014/main" id="{33E4B1A6-2E0F-2A46-9286-319DAEE3B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96" y="572193"/>
            <a:ext cx="4466782" cy="250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3">
            <a:extLst>
              <a:ext uri="{FF2B5EF4-FFF2-40B4-BE49-F238E27FC236}">
                <a16:creationId xmlns="" xmlns:a16="http://schemas.microsoft.com/office/drawing/2014/main" id="{9E2AC189-84EF-BB4F-8668-EA1E228C0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794" flipH="1">
            <a:off x="8719113" y="972728"/>
            <a:ext cx="3079312" cy="4108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4">
            <a:extLst>
              <a:ext uri="{FF2B5EF4-FFF2-40B4-BE49-F238E27FC236}">
                <a16:creationId xmlns="" xmlns:a16="http://schemas.microsoft.com/office/drawing/2014/main" id="{6E6C0FCD-F82D-E44A-AC6F-89DB59CFA0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06" b="18671"/>
          <a:stretch/>
        </p:blipFill>
        <p:spPr>
          <a:xfrm rot="280690">
            <a:off x="3886200" y="3429000"/>
            <a:ext cx="4466782" cy="285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5">
            <a:extLst>
              <a:ext uri="{FF2B5EF4-FFF2-40B4-BE49-F238E27FC236}">
                <a16:creationId xmlns="" xmlns:a16="http://schemas.microsoft.com/office/drawing/2014/main" id="{62B3ADC5-816C-1246-BF0C-4142E9B0C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77" r="11177" b="14477"/>
          <a:stretch/>
        </p:blipFill>
        <p:spPr>
          <a:xfrm rot="21198614">
            <a:off x="383555" y="499026"/>
            <a:ext cx="3312451" cy="204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6">
            <a:extLst>
              <a:ext uri="{FF2B5EF4-FFF2-40B4-BE49-F238E27FC236}">
                <a16:creationId xmlns="" xmlns:a16="http://schemas.microsoft.com/office/drawing/2014/main" id="{0C93366F-60A3-2A42-B281-86C2B74E3C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32" t="33114" b="995"/>
          <a:stretch/>
        </p:blipFill>
        <p:spPr>
          <a:xfrm rot="21312732" flipH="1">
            <a:off x="533400" y="2895600"/>
            <a:ext cx="2696195" cy="356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pngfind.com-facebook-icon-white-png-2902824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63000" y="5971538"/>
            <a:ext cx="538716" cy="538716"/>
          </a:xfrm>
          <a:prstGeom prst="rect">
            <a:avLst/>
          </a:prstGeom>
        </p:spPr>
      </p:pic>
      <p:pic>
        <p:nvPicPr>
          <p:cNvPr id="9" name="8 Imagen" descr="pngfind.com-instagram-circle-png-903789.pn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60539" y="5971538"/>
            <a:ext cx="538716" cy="538716"/>
          </a:xfrm>
          <a:prstGeom prst="rect">
            <a:avLst/>
          </a:prstGeom>
        </p:spPr>
      </p:pic>
      <p:sp>
        <p:nvSpPr>
          <p:cNvPr id="10" name="9 CuadroTexto">
            <a:hlinkClick r:id="rId11"/>
          </p:cNvPr>
          <p:cNvSpPr txBox="1"/>
          <p:nvPr/>
        </p:nvSpPr>
        <p:spPr>
          <a:xfrm>
            <a:off x="8763000" y="55742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11" name="10 Imagen" descr="pngfind.com-white-youtube-logo-png-879266.png">
            <a:hlinkClick r:id="rId12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34600" y="6041712"/>
            <a:ext cx="1283660" cy="49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C00000"/>
              </a:solidFill>
            </a:endParaRPr>
          </a:p>
        </p:txBody>
      </p:sp>
      <p:sp>
        <p:nvSpPr>
          <p:cNvPr id="10242" name="object 5">
            <a:extLst>
              <a:ext uri="{FF2B5EF4-FFF2-40B4-BE49-F238E27FC236}">
                <a16:creationId xmlns="" xmlns:a16="http://schemas.microsoft.com/office/drawing/2014/main" id="{88D1642D-5660-48D3-9911-F1370A736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38400"/>
            <a:ext cx="8220075" cy="4085093"/>
          </a:xfrm>
          <a:prstGeom prst="rect">
            <a:avLst/>
          </a:prstGeom>
          <a:noFill/>
          <a:ln>
            <a:noFill/>
          </a:ln>
        </p:spPr>
        <p:txBody>
          <a:bodyPr wrap="square" lIns="0" tIns="8318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50"/>
              </a:spcBef>
              <a:buFontTx/>
              <a:buNone/>
              <a:tabLst>
                <a:tab pos="3584575" algn="l"/>
              </a:tabLst>
              <a:defRPr/>
            </a:pP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Dada la falta de servicios educativos complementarios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en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colegios públicos, nace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en 2020 el </a:t>
            </a:r>
            <a:r>
              <a:rPr lang="es-PE" altLang="en-US" sz="20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CENTRO DIURNO </a:t>
            </a:r>
            <a:r>
              <a:rPr lang="es-PE" altLang="en-US" sz="20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MERIDIONAL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ofreciendo </a:t>
            </a:r>
            <a:r>
              <a:rPr lang="es-PE" altLang="en-US" sz="2000" i="1" u="sng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atención psicológica, terapia de aprendizaje, afianzamiento académico y apoyo alimentario a niños de nivel primaria</a:t>
            </a:r>
            <a:r>
              <a:rPr lang="es-PE" altLang="en-US" sz="2000" u="sng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con bajo rendimiento escolar y provenientes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hogares </a:t>
            </a:r>
            <a:r>
              <a:rPr lang="es-PE" altLang="en-US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en situación económica </a:t>
            </a:r>
            <a:r>
              <a:rPr lang="es-PE" altLang="en-US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precaria.</a:t>
            </a:r>
          </a:p>
          <a:p>
            <a:pPr eaLnBrk="1" hangingPunct="1">
              <a:lnSpc>
                <a:spcPct val="100000"/>
              </a:lnSpc>
              <a:spcBef>
                <a:spcPts val="650"/>
              </a:spcBef>
              <a:buFontTx/>
              <a:buNone/>
              <a:defRPr/>
            </a:pPr>
            <a:r>
              <a:rPr lang="es-PE" altLang="en-US" sz="1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</a:t>
            </a:r>
            <a:endParaRPr lang="es-PE" altLang="en-US" sz="10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marL="0" indent="12700" eaLnBrk="1" hangingPunct="1">
              <a:lnSpc>
                <a:spcPct val="100000"/>
              </a:lnSpc>
              <a:spcBef>
                <a:spcPts val="500"/>
              </a:spcBef>
              <a:buClr>
                <a:srgbClr val="DD8047"/>
              </a:buClr>
              <a:buSzPct val="60000"/>
              <a:buNone/>
              <a:defRPr/>
            </a:pP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Los niños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llegan derivados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por sus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centros educativos y son evaluados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por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nuestro psicólogo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, quién además cita a sus familias, proporcionándoles una terapia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sistémica incorporándolos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al programa de afianzamiento escolar o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derivándolos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para recibir una terapia de aprendizaje si fuera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necesario. Cada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niño recibe un refrigerio nutritivo y material escolar, además de clases de educación física.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PE" altLang="en-US" sz="20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480808D0-90C9-425E-AB4A-762C847E8CFC}"/>
              </a:ext>
            </a:extLst>
          </p:cNvPr>
          <p:cNvSpPr txBox="1">
            <a:spLocks/>
          </p:cNvSpPr>
          <p:nvPr/>
        </p:nvSpPr>
        <p:spPr>
          <a:xfrm>
            <a:off x="2590800" y="990600"/>
            <a:ext cx="4371975" cy="663575"/>
          </a:xfrm>
          <a:prstGeom prst="rect">
            <a:avLst/>
          </a:prstGeom>
        </p:spPr>
        <p:txBody>
          <a:bodyPr tIns="127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775F55"/>
                </a:solidFill>
                <a:latin typeface="Tw Cen MT"/>
                <a:ea typeface="+mj-ea"/>
                <a:cs typeface="Tw Cen MT"/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1952625" algn="l"/>
              </a:tabLst>
              <a:defRPr/>
            </a:pPr>
            <a:r>
              <a:rPr lang="es-ES" sz="3900" b="1" spc="-10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C</a:t>
            </a:r>
            <a:r>
              <a:rPr lang="es-PE" sz="3900" b="1" spc="-10" dirty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ENTRO </a:t>
            </a:r>
            <a:r>
              <a:rPr lang="es-PE" sz="3900" b="1" spc="-10" dirty="0" smtClean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DIURNO</a:t>
            </a:r>
          </a:p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1952625" algn="l"/>
              </a:tabLst>
              <a:defRPr/>
            </a:pPr>
            <a:r>
              <a:rPr lang="es-PE" sz="3900" b="1" spc="-10" dirty="0" smtClean="0">
                <a:solidFill>
                  <a:srgbClr val="0070C0"/>
                </a:solidFill>
                <a:latin typeface="Tw Cen MT" charset="0"/>
                <a:ea typeface="Tw Cen MT" charset="0"/>
                <a:cs typeface="Tw Cen MT" charset="0"/>
              </a:rPr>
              <a:t>MERIDIONAL</a:t>
            </a:r>
          </a:p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1952625" algn="l"/>
              </a:tabLst>
              <a:defRPr/>
            </a:pPr>
            <a:endParaRPr lang="es-PE" sz="3900" b="1" dirty="0">
              <a:solidFill>
                <a:srgbClr val="0070C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C5D6D33C-49C3-484A-9772-522C88B71824}"/>
              </a:ext>
            </a:extLst>
          </p:cNvPr>
          <p:cNvSpPr/>
          <p:nvPr/>
        </p:nvSpPr>
        <p:spPr>
          <a:xfrm>
            <a:off x="2743200" y="19812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2" name="Grafik 2">
            <a:extLst>
              <a:ext uri="{FF2B5EF4-FFF2-40B4-BE49-F238E27FC236}">
                <a16:creationId xmlns="" xmlns:a16="http://schemas.microsoft.com/office/drawing/2014/main" id="{375EBF4F-602C-274D-86D5-A15BAD253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4" r="4580"/>
          <a:stretch/>
        </p:blipFill>
        <p:spPr>
          <a:xfrm>
            <a:off x="8820935" y="0"/>
            <a:ext cx="3371065" cy="2286000"/>
          </a:xfrm>
          <a:prstGeom prst="teardrop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17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9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20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2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3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13 Imagen" descr="pngfind.com-facebook-icon-white-png-2902824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114800"/>
            <a:ext cx="609600" cy="609600"/>
          </a:xfrm>
          <a:prstGeom prst="rect">
            <a:avLst/>
          </a:prstGeom>
        </p:spPr>
      </p:pic>
      <p:pic>
        <p:nvPicPr>
          <p:cNvPr id="15" name="14 Imagen" descr="pngfind.com-instagram-circle-png-903789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4876800"/>
            <a:ext cx="609600" cy="609600"/>
          </a:xfrm>
          <a:prstGeom prst="rect">
            <a:avLst/>
          </a:prstGeom>
        </p:spPr>
      </p:pic>
      <p:sp>
        <p:nvSpPr>
          <p:cNvPr id="16" name="15 CuadroTexto">
            <a:hlinkClick r:id="rId9"/>
          </p:cNvPr>
          <p:cNvSpPr txBox="1"/>
          <p:nvPr/>
        </p:nvSpPr>
        <p:spPr>
          <a:xfrm>
            <a:off x="228600" y="6183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5" name="24 Imagen" descr="pngfind.com-white-youtube-logo-png-879266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800" y="5638800"/>
            <a:ext cx="1452563" cy="5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DFF">
                  <a:tint val="66000"/>
                  <a:satMod val="160000"/>
                </a:srgbClr>
              </a:gs>
              <a:gs pos="50000">
                <a:srgbClr val="3FADFF">
                  <a:tint val="44500"/>
                  <a:satMod val="160000"/>
                </a:srgbClr>
              </a:gs>
              <a:gs pos="100000">
                <a:srgbClr val="3FADFF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Grafik 2">
            <a:extLst>
              <a:ext uri="{FF2B5EF4-FFF2-40B4-BE49-F238E27FC236}">
                <a16:creationId xmlns="" xmlns:a16="http://schemas.microsoft.com/office/drawing/2014/main" id="{61CAB393-BFE9-244B-9FA8-671F7F16C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55" t="19150" r="18497" b="13009"/>
          <a:stretch/>
        </p:blipFill>
        <p:spPr>
          <a:xfrm rot="21358884">
            <a:off x="419546" y="438871"/>
            <a:ext cx="4349115" cy="258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3">
            <a:extLst>
              <a:ext uri="{FF2B5EF4-FFF2-40B4-BE49-F238E27FC236}">
                <a16:creationId xmlns="" xmlns:a16="http://schemas.microsoft.com/office/drawing/2014/main" id="{D2A10876-0E0F-D74B-A16E-7B14580CC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45">
            <a:off x="7225914" y="3468776"/>
            <a:ext cx="4628705" cy="260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4">
            <a:extLst>
              <a:ext uri="{FF2B5EF4-FFF2-40B4-BE49-F238E27FC236}">
                <a16:creationId xmlns="" xmlns:a16="http://schemas.microsoft.com/office/drawing/2014/main" id="{DA6AEB83-BB61-DF40-B63A-A6F223D1D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65" t="1223" r="11567"/>
          <a:stretch/>
        </p:blipFill>
        <p:spPr>
          <a:xfrm>
            <a:off x="8001000" y="381000"/>
            <a:ext cx="3729120" cy="2896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5">
            <a:extLst>
              <a:ext uri="{FF2B5EF4-FFF2-40B4-BE49-F238E27FC236}">
                <a16:creationId xmlns="" xmlns:a16="http://schemas.microsoft.com/office/drawing/2014/main" id="{55F1CDE5-D8E7-2740-B417-0291B89FA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005">
            <a:off x="321859" y="3269021"/>
            <a:ext cx="2343645" cy="312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7">
            <a:extLst>
              <a:ext uri="{FF2B5EF4-FFF2-40B4-BE49-F238E27FC236}">
                <a16:creationId xmlns="" xmlns:a16="http://schemas.microsoft.com/office/drawing/2014/main" id="{21963452-5CD5-4143-A484-F1D604711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25" r="3951"/>
          <a:stretch/>
        </p:blipFill>
        <p:spPr>
          <a:xfrm rot="21338919">
            <a:off x="2938440" y="3598472"/>
            <a:ext cx="3915833" cy="260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5908B832-C7D7-954A-BD0D-07A92398E8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71" t="14600" b="6195"/>
          <a:stretch/>
        </p:blipFill>
        <p:spPr>
          <a:xfrm>
            <a:off x="5181600" y="381000"/>
            <a:ext cx="2410252" cy="2984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 descr="pngfind.com-facebook-icon-white-png-2902824.png">
            <a:hlinkClick r:id="rId8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63000" y="6142501"/>
            <a:ext cx="538716" cy="538716"/>
          </a:xfrm>
          <a:prstGeom prst="rect">
            <a:avLst/>
          </a:prstGeom>
        </p:spPr>
      </p:pic>
      <p:pic>
        <p:nvPicPr>
          <p:cNvPr id="11" name="10 Imagen" descr="pngfind.com-instagram-circle-png-903789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48800" y="6142501"/>
            <a:ext cx="538716" cy="538716"/>
          </a:xfrm>
          <a:prstGeom prst="rect">
            <a:avLst/>
          </a:prstGeom>
        </p:spPr>
      </p:pic>
      <p:sp>
        <p:nvSpPr>
          <p:cNvPr id="12" name="11 CuadroTexto">
            <a:hlinkClick r:id="rId12"/>
          </p:cNvPr>
          <p:cNvSpPr txBox="1"/>
          <p:nvPr/>
        </p:nvSpPr>
        <p:spPr>
          <a:xfrm>
            <a:off x="8763000" y="558116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13" name="12 Imagen" descr="pngfind.com-white-youtube-logo-png-879266.png">
            <a:hlinkClick r:id="rId13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210801" y="6212675"/>
            <a:ext cx="1283660" cy="49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8EB42"/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66" name="object 3">
            <a:extLst>
              <a:ext uri="{FF2B5EF4-FFF2-40B4-BE49-F238E27FC236}">
                <a16:creationId xmlns="" xmlns:a16="http://schemas.microsoft.com/office/drawing/2014/main" id="{2EB114D7-028B-4B2A-B1A0-D6B7AA36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2667000"/>
            <a:ext cx="8077200" cy="366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31788" indent="-319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Anhelamos una sociedad en la que todos tengan igualdad de  oportunidades.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Un niño rescatado de hogares disfuncionales por violencia y drogas, 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lo libra de ciclos sociales nocivos de resentimientos, pobreza y violencia en las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calles.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Creemos firmemente en las capacidades de cada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niño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por eso  nuestro programa brinda atención personalizada. Restituimos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la dignidad y sus 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derechos como seres humanos.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Todos nacemos con capacidades, habilidades y dificultades, debemos descubrir </a:t>
            </a:r>
            <a:r>
              <a:rPr lang="es-PE" altLang="es-PE" sz="20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cuáles </a:t>
            </a:r>
            <a:r>
              <a:rPr lang="es-PE" altLang="es-PE" sz="20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son y trabajar en ellas para potenciarlas o superarlas.</a:t>
            </a:r>
          </a:p>
        </p:txBody>
      </p:sp>
      <p:sp>
        <p:nvSpPr>
          <p:cNvPr id="11267" name="object 2">
            <a:extLst>
              <a:ext uri="{FF2B5EF4-FFF2-40B4-BE49-F238E27FC236}">
                <a16:creationId xmlns="" xmlns:a16="http://schemas.microsoft.com/office/drawing/2014/main" id="{40B6D67A-0A7C-447D-A81D-A98A5A247D51}"/>
              </a:ext>
            </a:extLst>
          </p:cNvPr>
          <p:cNvSpPr txBox="1">
            <a:spLocks/>
          </p:cNvSpPr>
          <p:nvPr/>
        </p:nvSpPr>
        <p:spPr bwMode="auto">
          <a:xfrm>
            <a:off x="2786063" y="685800"/>
            <a:ext cx="8153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700" anchor="ctr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None/>
            </a:pPr>
            <a:r>
              <a:rPr lang="es-PE" altLang="es-ES_tradnl" sz="39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¿POR </a:t>
            </a:r>
            <a:r>
              <a:rPr lang="es-PE" altLang="es-ES_tradnl" sz="39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QUÉ</a:t>
            </a:r>
          </a:p>
          <a:p>
            <a:pPr eaLnBrk="1" hangingPunct="1">
              <a:spcBef>
                <a:spcPts val="100"/>
              </a:spcBef>
              <a:buFontTx/>
              <a:buNone/>
            </a:pPr>
            <a:r>
              <a:rPr lang="es-PE" altLang="es-ES_tradnl" sz="39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LO </a:t>
            </a:r>
            <a:r>
              <a:rPr lang="es-PE" altLang="es-ES_tradnl" sz="39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HACEMOS?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8CEE270-EB7A-421E-B58D-8C27874B8AF0}"/>
              </a:ext>
            </a:extLst>
          </p:cNvPr>
          <p:cNvSpPr/>
          <p:nvPr/>
        </p:nvSpPr>
        <p:spPr>
          <a:xfrm>
            <a:off x="2895600" y="20574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2" name="Grafik 2">
            <a:extLst>
              <a:ext uri="{FF2B5EF4-FFF2-40B4-BE49-F238E27FC236}">
                <a16:creationId xmlns="" xmlns:a16="http://schemas.microsoft.com/office/drawing/2014/main" id="{DEE38777-CAD9-5A44-A2DB-DF22B33B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50" r="14955" b="14207"/>
          <a:stretch/>
        </p:blipFill>
        <p:spPr>
          <a:xfrm>
            <a:off x="7772400" y="228600"/>
            <a:ext cx="3466075" cy="2216594"/>
          </a:xfrm>
          <a:prstGeom prst="teardrop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17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9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20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2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3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13 Imagen" descr="pngfind.com-facebook-icon-white-png-2902824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114800"/>
            <a:ext cx="609600" cy="609600"/>
          </a:xfrm>
          <a:prstGeom prst="rect">
            <a:avLst/>
          </a:prstGeom>
        </p:spPr>
      </p:pic>
      <p:pic>
        <p:nvPicPr>
          <p:cNvPr id="15" name="14 Imagen" descr="pngfind.com-instagram-circle-png-903789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4876800"/>
            <a:ext cx="609600" cy="609600"/>
          </a:xfrm>
          <a:prstGeom prst="rect">
            <a:avLst/>
          </a:prstGeom>
        </p:spPr>
      </p:pic>
      <p:sp>
        <p:nvSpPr>
          <p:cNvPr id="16" name="15 CuadroTexto">
            <a:hlinkClick r:id="rId9"/>
          </p:cNvPr>
          <p:cNvSpPr txBox="1"/>
          <p:nvPr/>
        </p:nvSpPr>
        <p:spPr>
          <a:xfrm>
            <a:off x="228600" y="6183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5" name="24 Imagen" descr="pngfind.com-white-youtube-logo-png-879266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800" y="5638800"/>
            <a:ext cx="1452563" cy="5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A8A8"/>
              </a:gs>
              <a:gs pos="25000">
                <a:schemeClr val="accent6">
                  <a:lumMod val="20000"/>
                  <a:lumOff val="80000"/>
                </a:schemeClr>
              </a:gs>
              <a:gs pos="100000">
                <a:srgbClr val="F5EFEF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0" name="object 6">
            <a:extLst>
              <a:ext uri="{FF2B5EF4-FFF2-40B4-BE49-F238E27FC236}">
                <a16:creationId xmlns="" xmlns:a16="http://schemas.microsoft.com/office/drawing/2014/main" id="{06F38F47-41EC-42B4-9A6B-B85347F0D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667000"/>
            <a:ext cx="7639050" cy="380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5879" rIns="0" bIns="0">
            <a:spAutoFit/>
          </a:bodyPr>
          <a:lstStyle>
            <a:lvl1pPr marL="331788" indent="-319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438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Trámite de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Documento 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 identidad</a:t>
            </a:r>
          </a:p>
          <a:p>
            <a:pPr eaLnBrk="1" hangingPunct="1">
              <a:lnSpc>
                <a:spcPts val="3238"/>
              </a:lnSpc>
              <a:spcBef>
                <a:spcPts val="75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Cobijo familiar, alojamiento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, alimentación,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vestimenta</a:t>
            </a:r>
            <a:endParaRPr lang="es-PE" altLang="es-PE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eaLnBrk="1" hangingPunct="1">
              <a:lnSpc>
                <a:spcPts val="3238"/>
              </a:lnSpc>
              <a:spcBef>
                <a:spcPts val="75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Incorporación al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Sistema 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N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acional 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Salud</a:t>
            </a:r>
            <a:endParaRPr lang="es-PE" altLang="es-PE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eaLnBrk="1" hangingPunct="1">
              <a:lnSpc>
                <a:spcPts val="3238"/>
              </a:lnSpc>
              <a:spcBef>
                <a:spcPts val="75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Reinserción escolar</a:t>
            </a:r>
          </a:p>
          <a:p>
            <a:pPr eaLnBrk="1" hangingPunct="1">
              <a:lnSpc>
                <a:spcPts val="3238"/>
              </a:lnSpc>
              <a:spcBef>
                <a:spcPts val="75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Terapias 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Psicológica y de Aprendizaje</a:t>
            </a:r>
          </a:p>
          <a:p>
            <a:pPr eaLnBrk="1" hangingPunct="1">
              <a:lnSpc>
                <a:spcPts val="3238"/>
              </a:lnSpc>
              <a:spcBef>
                <a:spcPts val="75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Musicoterapia</a:t>
            </a:r>
            <a:endParaRPr lang="es-PE" altLang="es-PE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Talleres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 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deporte, </a:t>
            </a:r>
            <a:r>
              <a:rPr lang="es-ES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arte, y </a:t>
            </a:r>
            <a:r>
              <a:rPr lang="es-ES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formativos</a:t>
            </a:r>
            <a:endParaRPr lang="es-PE" altLang="es-PE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38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Formación en valores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y </a:t>
            </a:r>
            <a:r>
              <a:rPr lang="es-PE" altLang="es-PE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habilidades </a:t>
            </a:r>
            <a:r>
              <a:rPr lang="es-PE" altLang="es-PE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sociales</a:t>
            </a:r>
            <a:endParaRPr lang="es-PE" altLang="es-PE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12291" name="object 2">
            <a:extLst>
              <a:ext uri="{FF2B5EF4-FFF2-40B4-BE49-F238E27FC236}">
                <a16:creationId xmlns="" xmlns:a16="http://schemas.microsoft.com/office/drawing/2014/main" id="{E3AF39B6-0AEE-4826-A19C-69FCF86CB7CE}"/>
              </a:ext>
            </a:extLst>
          </p:cNvPr>
          <p:cNvSpPr txBox="1">
            <a:spLocks/>
          </p:cNvSpPr>
          <p:nvPr/>
        </p:nvSpPr>
        <p:spPr bwMode="auto">
          <a:xfrm>
            <a:off x="2743200" y="914400"/>
            <a:ext cx="8153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700" anchor="ctr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None/>
            </a:pPr>
            <a:r>
              <a:rPr lang="es-ES" altLang="es-ES_tradnl" sz="3900" b="1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¿</a:t>
            </a:r>
            <a:r>
              <a:rPr lang="es-ES" altLang="es-ES_tradnl" sz="39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QUÉ LES</a:t>
            </a:r>
          </a:p>
          <a:p>
            <a:pPr eaLnBrk="1" hangingPunct="1">
              <a:spcBef>
                <a:spcPts val="100"/>
              </a:spcBef>
              <a:buFontTx/>
              <a:buNone/>
            </a:pPr>
            <a:r>
              <a:rPr lang="es-ES" altLang="es-ES_tradnl" sz="39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OFRECEMOS</a:t>
            </a:r>
          </a:p>
          <a:p>
            <a:pPr eaLnBrk="1" hangingPunct="1">
              <a:spcBef>
                <a:spcPts val="100"/>
              </a:spcBef>
              <a:buFontTx/>
              <a:buNone/>
            </a:pPr>
            <a:r>
              <a:rPr lang="es-ES" altLang="es-ES_tradnl" sz="3900" b="1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 ELLOS?</a:t>
            </a:r>
            <a:endParaRPr lang="es-PE" altLang="es-ES_tradnl" sz="3900" b="1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DAD3A3DA-0EB8-41D5-9BFB-A0AADB4511A7}"/>
              </a:ext>
            </a:extLst>
          </p:cNvPr>
          <p:cNvSpPr/>
          <p:nvPr/>
        </p:nvSpPr>
        <p:spPr>
          <a:xfrm>
            <a:off x="2895600" y="22098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3" name="Grafik 3">
            <a:extLst>
              <a:ext uri="{FF2B5EF4-FFF2-40B4-BE49-F238E27FC236}">
                <a16:creationId xmlns="" xmlns:a16="http://schemas.microsoft.com/office/drawing/2014/main" id="{6AF7BA94-DD88-AF4C-A164-5F5B81893B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58" t="8504" b="5217"/>
          <a:stretch/>
        </p:blipFill>
        <p:spPr>
          <a:xfrm rot="303256">
            <a:off x="9414836" y="321896"/>
            <a:ext cx="2241021" cy="2787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</p:grpSpPr>
        <p:sp>
          <p:nvSpPr>
            <p:cNvPr id="18" name="17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9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20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2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3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13 Imagen" descr="pngfind.com-facebook-icon-white-png-2902824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114800"/>
            <a:ext cx="609600" cy="609600"/>
          </a:xfrm>
          <a:prstGeom prst="rect">
            <a:avLst/>
          </a:prstGeom>
        </p:spPr>
      </p:pic>
      <p:pic>
        <p:nvPicPr>
          <p:cNvPr id="15" name="14 Imagen" descr="pngfind.com-instagram-circle-png-903789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4876800"/>
            <a:ext cx="609600" cy="609600"/>
          </a:xfrm>
          <a:prstGeom prst="rect">
            <a:avLst/>
          </a:prstGeom>
        </p:spPr>
      </p:pic>
      <p:sp>
        <p:nvSpPr>
          <p:cNvPr id="16" name="15 CuadroTexto">
            <a:hlinkClick r:id="rId9"/>
          </p:cNvPr>
          <p:cNvSpPr txBox="1"/>
          <p:nvPr/>
        </p:nvSpPr>
        <p:spPr>
          <a:xfrm>
            <a:off x="228600" y="6183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4" name="23 Imagen" descr="pngfind.com-white-youtube-logo-png-879266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800" y="5638800"/>
            <a:ext cx="1452563" cy="5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DFF">
                  <a:tint val="66000"/>
                  <a:satMod val="160000"/>
                </a:srgbClr>
              </a:gs>
              <a:gs pos="50000">
                <a:srgbClr val="3FADFF">
                  <a:tint val="44500"/>
                  <a:satMod val="160000"/>
                </a:srgbClr>
              </a:gs>
              <a:gs pos="100000">
                <a:srgbClr val="3FADFF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24 Imagen" descr="pngfind.com-facebook-icon-white-png-2902824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3000" y="5971538"/>
            <a:ext cx="538716" cy="538716"/>
          </a:xfrm>
          <a:prstGeom prst="rect">
            <a:avLst/>
          </a:prstGeom>
        </p:spPr>
      </p:pic>
      <p:pic>
        <p:nvPicPr>
          <p:cNvPr id="26" name="25 Imagen" descr="pngfind.com-instagram-circle-png-903789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8800" y="5971538"/>
            <a:ext cx="538716" cy="538716"/>
          </a:xfrm>
          <a:prstGeom prst="rect">
            <a:avLst/>
          </a:prstGeom>
        </p:spPr>
      </p:pic>
      <p:pic>
        <p:nvPicPr>
          <p:cNvPr id="28" name="27 Imagen" descr="pngfind.com-white-youtube-logo-png-879266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46340" y="6041712"/>
            <a:ext cx="1283660" cy="492925"/>
          </a:xfrm>
          <a:prstGeom prst="rect">
            <a:avLst/>
          </a:prstGeom>
        </p:spPr>
      </p:pic>
      <p:sp>
        <p:nvSpPr>
          <p:cNvPr id="13314" name="object 3">
            <a:extLst>
              <a:ext uri="{FF2B5EF4-FFF2-40B4-BE49-F238E27FC236}">
                <a16:creationId xmlns="" xmlns:a16="http://schemas.microsoft.com/office/drawing/2014/main" id="{0C9390B3-B00F-48F7-8921-2D5FBE253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40087"/>
            <a:ext cx="8081962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600" rIns="0" bIns="0">
            <a:spAutoFit/>
          </a:bodyPr>
          <a:lstStyle>
            <a:lvl1pPr marL="331788" indent="-319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1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n-US" altLang="es-ES_tradnl" sz="2400" dirty="0" err="1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hlinkClick r:id="rId8"/>
              </a:rPr>
              <a:t>Fundación</a:t>
            </a:r>
            <a:r>
              <a:rPr lang="en-US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hlinkClick r:id="rId8"/>
              </a:rPr>
              <a:t> </a:t>
            </a:r>
            <a:r>
              <a:rPr lang="en-US" altLang="es-ES_tradnl" sz="2400" dirty="0" err="1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hlinkClick r:id="rId8"/>
              </a:rPr>
              <a:t>Meridional</a:t>
            </a:r>
            <a:r>
              <a:rPr lang="en-US" altLang="es-ES_tradnl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hlinkClick r:id="rId8"/>
              </a:rPr>
              <a:t> - </a:t>
            </a:r>
            <a:r>
              <a:rPr lang="en-US" altLang="es-ES_tradnl" sz="2400" dirty="0" err="1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hlinkClick r:id="rId8"/>
              </a:rPr>
              <a:t>España</a:t>
            </a:r>
            <a:endParaRPr lang="en-US" altLang="es-ES_tradnl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n-US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Costa Gas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ES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Agencia Peruana de Cooperación Internacional - APCI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ES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Avícola</a:t>
            </a:r>
            <a:r>
              <a:rPr lang="es-ES_tradnl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la Perla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PE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Universidades</a:t>
            </a:r>
            <a:r>
              <a:rPr lang="es-ES_tradnl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</a:t>
            </a:r>
            <a:r>
              <a:rPr lang="es-ES" altLang="es-ES_tradnl" sz="2400" dirty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locales</a:t>
            </a:r>
            <a:endParaRPr lang="es-ES_tradnl" altLang="es-ES_tradnl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anose="05000000000000000000" pitchFamily="2" charset="2"/>
              <a:buChar char=""/>
            </a:pPr>
            <a:r>
              <a:rPr lang="es-ES_tradnl" altLang="es-ES_tradnl" sz="2400" dirty="0" smtClean="0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Voluntarios nacionales y extranjeros</a:t>
            </a:r>
            <a:endParaRPr lang="es-ES_tradnl" altLang="es-ES_tradnl" sz="2400" dirty="0">
              <a:solidFill>
                <a:srgbClr val="0070C0"/>
              </a:solidFill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</p:txBody>
      </p:sp>
      <p:sp>
        <p:nvSpPr>
          <p:cNvPr id="13315" name="object 2">
            <a:extLst>
              <a:ext uri="{FF2B5EF4-FFF2-40B4-BE49-F238E27FC236}">
                <a16:creationId xmlns="" xmlns:a16="http://schemas.microsoft.com/office/drawing/2014/main" id="{0A3CA4C4-0DB0-46A5-95DC-869D50877150}"/>
              </a:ext>
            </a:extLst>
          </p:cNvPr>
          <p:cNvSpPr txBox="1">
            <a:spLocks/>
          </p:cNvSpPr>
          <p:nvPr/>
        </p:nvSpPr>
        <p:spPr bwMode="auto">
          <a:xfrm>
            <a:off x="2814638" y="838200"/>
            <a:ext cx="8153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700" anchor="ctr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952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FontTx/>
              <a:buNone/>
            </a:pPr>
            <a:r>
              <a:rPr lang="es-PE" altLang="es-ES_tradnl" sz="3900" b="1">
                <a:solidFill>
                  <a:srgbClr val="0070C0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ALIADOS ESTRATÉGICOS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17AF726F-2364-4546-91C9-CC8A0459FD0C}"/>
              </a:ext>
            </a:extLst>
          </p:cNvPr>
          <p:cNvSpPr/>
          <p:nvPr/>
        </p:nvSpPr>
        <p:spPr>
          <a:xfrm>
            <a:off x="2895600" y="1752600"/>
            <a:ext cx="609600" cy="15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grpSp>
        <p:nvGrpSpPr>
          <p:cNvPr id="16" name="15 Grupo"/>
          <p:cNvGrpSpPr/>
          <p:nvPr/>
        </p:nvGrpSpPr>
        <p:grpSpPr>
          <a:xfrm>
            <a:off x="0" y="0"/>
            <a:ext cx="1905000" cy="2819400"/>
            <a:chOff x="0" y="0"/>
            <a:chExt cx="1905000" cy="281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16 Recortar y redondear rectángulo de esquina sencilla"/>
            <p:cNvSpPr/>
            <p:nvPr/>
          </p:nvSpPr>
          <p:spPr>
            <a:xfrm rot="10800000">
              <a:off x="0" y="0"/>
              <a:ext cx="1905000" cy="2819400"/>
            </a:xfrm>
            <a:prstGeom prst="snipRoundRect">
              <a:avLst>
                <a:gd name="adj1" fmla="val 16667"/>
                <a:gd name="adj2" fmla="val 146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8" name="14 Grupo"/>
            <p:cNvGrpSpPr/>
            <p:nvPr/>
          </p:nvGrpSpPr>
          <p:grpSpPr>
            <a:xfrm>
              <a:off x="228600" y="152400"/>
              <a:ext cx="1482436" cy="2286000"/>
              <a:chOff x="457200" y="152400"/>
              <a:chExt cx="1482436" cy="2286000"/>
            </a:xfrm>
          </p:grpSpPr>
          <p:grpSp>
            <p:nvGrpSpPr>
              <p:cNvPr id="19" name="Agrupar 3">
                <a:extLst>
                  <a:ext uri="{FF2B5EF4-FFF2-40B4-BE49-F238E27FC236}">
                    <a16:creationId xmlns="" xmlns:a16="http://schemas.microsoft.com/office/drawing/2014/main" id="{3F981102-067C-4DCE-92D4-0AA78770E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52400"/>
                <a:ext cx="1371600" cy="1371600"/>
                <a:chOff x="6858000" y="762000"/>
                <a:chExt cx="1524000" cy="1524000"/>
              </a:xfrm>
            </p:grpSpPr>
            <p:sp>
              <p:nvSpPr>
                <p:cNvPr id="21" name="Rectángulo 2">
                  <a:extLst>
                    <a:ext uri="{FF2B5EF4-FFF2-40B4-BE49-F238E27FC236}">
                      <a16:creationId xmlns="" xmlns:a16="http://schemas.microsoft.com/office/drawing/2014/main" id="{11C9FACF-3076-4795-8031-982C1101EF3F}"/>
                    </a:ext>
                  </a:extLst>
                </p:cNvPr>
                <p:cNvSpPr/>
                <p:nvPr/>
              </p:nvSpPr>
              <p:spPr>
                <a:xfrm>
                  <a:off x="6858000" y="762000"/>
                  <a:ext cx="15240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/>
                </a:p>
              </p:txBody>
            </p:sp>
            <p:pic>
              <p:nvPicPr>
                <p:cNvPr id="22" name="Imagen 4">
                  <a:extLst>
                    <a:ext uri="{FF2B5EF4-FFF2-40B4-BE49-F238E27FC236}">
                      <a16:creationId xmlns="" xmlns:a16="http://schemas.microsoft.com/office/drawing/2014/main" id="{F17C1A6A-5668-4A1D-A687-C57FF0B7D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grayscl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9084" y="914400"/>
                  <a:ext cx="1161831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0" name="Imagen 3">
                <a:extLst>
                  <a:ext uri="{FF2B5EF4-FFF2-40B4-BE49-F238E27FC236}">
                    <a16:creationId xmlns="" xmlns:a16="http://schemas.microsoft.com/office/drawing/2014/main" id="{ABD4BCB4-4707-4489-95E8-CA024334B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00200"/>
                <a:ext cx="1482436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3" name="22 CuadroTexto"/>
          <p:cNvSpPr txBox="1"/>
          <p:nvPr/>
        </p:nvSpPr>
        <p:spPr>
          <a:xfrm>
            <a:off x="2819400" y="2032337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 smtClean="0">
                <a:solidFill>
                  <a:srgbClr val="0070C0"/>
                </a:solidFill>
                <a:latin typeface="Tw Cen MT"/>
              </a:rPr>
              <a:t>Cada año </a:t>
            </a:r>
            <a:r>
              <a:rPr lang="es-PE" sz="2000" b="1" i="1" dirty="0" smtClean="0">
                <a:solidFill>
                  <a:srgbClr val="0070C0"/>
                </a:solidFill>
                <a:latin typeface="Tw Cen MT"/>
              </a:rPr>
              <a:t>Mundo de Niños </a:t>
            </a:r>
            <a:r>
              <a:rPr lang="es-PE" sz="2000" dirty="0" smtClean="0">
                <a:solidFill>
                  <a:srgbClr val="0070C0"/>
                </a:solidFill>
                <a:latin typeface="Tw Cen MT"/>
              </a:rPr>
              <a:t>emprende con ilusión su campaña de donación y contribuciones pero durante todo el año </a:t>
            </a:r>
            <a:r>
              <a:rPr lang="es-PE" sz="2000" b="1" i="1" dirty="0" smtClean="0">
                <a:solidFill>
                  <a:srgbClr val="0070C0"/>
                </a:solidFill>
                <a:latin typeface="Tw Cen MT"/>
              </a:rPr>
              <a:t>te esperamos </a:t>
            </a:r>
            <a:r>
              <a:rPr lang="es-PE" sz="2000" dirty="0" smtClean="0">
                <a:solidFill>
                  <a:srgbClr val="0070C0"/>
                </a:solidFill>
                <a:latin typeface="Tw Cen MT"/>
              </a:rPr>
              <a:t>para sumarte al esfuerzo por un futuro próspero y saludable para todos.</a:t>
            </a:r>
            <a:endParaRPr lang="es-PE" sz="2000" dirty="0">
              <a:solidFill>
                <a:srgbClr val="0070C0"/>
              </a:solidFill>
              <a:latin typeface="Tw Cen MT"/>
            </a:endParaRPr>
          </a:p>
        </p:txBody>
      </p:sp>
      <p:sp>
        <p:nvSpPr>
          <p:cNvPr id="27" name="26 CuadroTexto">
            <a:hlinkClick r:id="rId11"/>
          </p:cNvPr>
          <p:cNvSpPr txBox="1"/>
          <p:nvPr/>
        </p:nvSpPr>
        <p:spPr>
          <a:xfrm>
            <a:off x="8763000" y="54980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www.mundodeninos.org</a:t>
            </a:r>
            <a:endParaRPr lang="es-P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740</Words>
  <Application>Microsoft Office PowerPoint</Application>
  <PresentationFormat>Personalizado</PresentationFormat>
  <Paragraphs>85</Paragraphs>
  <Slides>12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Diapositiva 1</vt:lpstr>
      <vt:lpstr>¿QUIÉNES SOMOS?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Kuakiuns</cp:lastModifiedBy>
  <cp:revision>50</cp:revision>
  <dcterms:created xsi:type="dcterms:W3CDTF">2021-02-17T22:29:40Z</dcterms:created>
  <dcterms:modified xsi:type="dcterms:W3CDTF">2021-04-17T03:32:24Z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2018-10-16T00:00:00Z</vt:filetime>
  </property>
  <property fmtid="{D5CDD505-2E9C-101B-9397-08002B2CF9AE}" pid="3" name="Creator">
    <vt:lpwstr>Acrobat PDFMaker 11 para PowerPoint</vt:lpwstr>
  </property>
  <property fmtid="{D5CDD505-2E9C-101B-9397-08002B2CF9AE}" pid="4" name="LastSaved">
    <vt:filetime>2019-11-12T00:00:00Z</vt:filetime>
  </property>
</Properties>
</file>